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slides/charts/chart1.xml" ContentType="application/vnd.openxmlformats-officedocument.drawingml.chart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e723a602aea4c0b" /><Relationship Type="http://schemas.openxmlformats.org/officeDocument/2006/relationships/extended-properties" Target="/docProps/app.xml" Id="R2cd294b41dd445a8" /><Relationship Type="http://schemas.openxmlformats.org/officeDocument/2006/relationships/officeDocument" Target="/ppt/presentation.xml" Id="Rbdd5e8f68a83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4d63c00934522"/>
  </p:sldMasterIdLst>
  <p:notesMasterIdLst>
    <p:notesMasterId xmlns:r="http://schemas.openxmlformats.org/officeDocument/2006/relationships" r:id="Rfd27ebf87a4546e9"/>
  </p:notesMasterIdLst>
  <p:sldIdLst>
    <p:sldId xmlns:r="http://schemas.openxmlformats.org/officeDocument/2006/relationships" id="256" r:id="R481eff7fd2c44e4c"/>
    <p:sldId xmlns:r="http://schemas.openxmlformats.org/officeDocument/2006/relationships" id="257" r:id="R7530831ce52841da"/>
    <p:sldId xmlns:r="http://schemas.openxmlformats.org/officeDocument/2006/relationships" id="258" r:id="R86f704cee03a4592"/>
    <p:sldId xmlns:r="http://schemas.openxmlformats.org/officeDocument/2006/relationships" id="259" r:id="R9723420ac8014748"/>
    <p:sldId xmlns:r="http://schemas.openxmlformats.org/officeDocument/2006/relationships" id="260" r:id="Ra3e974bb6e9b41c1"/>
    <p:sldId xmlns:r="http://schemas.openxmlformats.org/officeDocument/2006/relationships" id="261" r:id="R61aa5a8ec50645ba"/>
    <p:sldId xmlns:r="http://schemas.openxmlformats.org/officeDocument/2006/relationships" id="262" r:id="R55cabe64ac8f4f10"/>
    <p:sldId xmlns:r="http://schemas.openxmlformats.org/officeDocument/2006/relationships" id="263" r:id="Rf19c459f2dfd4704"/>
    <p:sldId xmlns:r="http://schemas.openxmlformats.org/officeDocument/2006/relationships" id="264" r:id="R3d4ad9d5167c4240"/>
    <p:sldId xmlns:r="http://schemas.openxmlformats.org/officeDocument/2006/relationships" id="265" r:id="R3d077d8a4a8d4645"/>
    <p:sldId xmlns:r="http://schemas.openxmlformats.org/officeDocument/2006/relationships" id="266" r:id="R0a668a9209e24ab0"/>
    <p:sldId xmlns:r="http://schemas.openxmlformats.org/officeDocument/2006/relationships" id="267" r:id="R5a08790d66f444ae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4d63c00934522" /><Relationship Type="http://schemas.openxmlformats.org/officeDocument/2006/relationships/theme" Target="/ppt/theme/theme1.xml" Id="Rafdfa16fdfd34611" /><Relationship Type="http://schemas.openxmlformats.org/officeDocument/2006/relationships/notesMaster" Target="/ppt/notesMasters/notesMaster1.xml" Id="Rfd27ebf87a4546e9" /><Relationship Type="http://schemas.openxmlformats.org/officeDocument/2006/relationships/presProps" Target="/ppt/presProps.xml" Id="R6c5f287f7ad145c2" /><Relationship Type="http://schemas.openxmlformats.org/officeDocument/2006/relationships/viewProps" Target="/ppt/viewProps.xml" Id="R6212c8a7dbca4919" /><Relationship Type="http://schemas.openxmlformats.org/officeDocument/2006/relationships/tableStyles" Target="/ppt/tableStyles.xml" Id="R08b08705187e4e07" /><Relationship Type="http://schemas.openxmlformats.org/officeDocument/2006/relationships/slide" Target="/ppt/slides/slide1.xml" Id="R481eff7fd2c44e4c" /><Relationship Type="http://schemas.openxmlformats.org/officeDocument/2006/relationships/slide" Target="/ppt/slides/slide2.xml" Id="R7530831ce52841da" /><Relationship Type="http://schemas.openxmlformats.org/officeDocument/2006/relationships/slide" Target="/ppt/slides/slide3.xml" Id="R86f704cee03a4592" /><Relationship Type="http://schemas.openxmlformats.org/officeDocument/2006/relationships/slide" Target="/ppt/slides/slide4.xml" Id="R9723420ac8014748" /><Relationship Type="http://schemas.openxmlformats.org/officeDocument/2006/relationships/slide" Target="/ppt/slides/slide5.xml" Id="Ra3e974bb6e9b41c1" /><Relationship Type="http://schemas.openxmlformats.org/officeDocument/2006/relationships/slide" Target="/ppt/slides/slide6.xml" Id="R61aa5a8ec50645ba" /><Relationship Type="http://schemas.openxmlformats.org/officeDocument/2006/relationships/slide" Target="/ppt/slides/slide7.xml" Id="R55cabe64ac8f4f10" /><Relationship Type="http://schemas.openxmlformats.org/officeDocument/2006/relationships/slide" Target="/ppt/slides/slide8.xml" Id="Rf19c459f2dfd4704" /><Relationship Type="http://schemas.openxmlformats.org/officeDocument/2006/relationships/slide" Target="/ppt/slides/slide9.xml" Id="R3d4ad9d5167c4240" /><Relationship Type="http://schemas.openxmlformats.org/officeDocument/2006/relationships/slide" Target="/ppt/slides/slide10.xml" Id="R3d077d8a4a8d4645" /><Relationship Type="http://schemas.openxmlformats.org/officeDocument/2006/relationships/slide" Target="/ppt/slides/slide11.xml" Id="R0a668a9209e24ab0" /><Relationship Type="http://schemas.openxmlformats.org/officeDocument/2006/relationships/slide" Target="/ppt/slides/slide12.xml" Id="R5a08790d66f444ae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a04698f96ea43a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d5ca20395a84be9" /><Relationship Type="http://schemas.openxmlformats.org/officeDocument/2006/relationships/notesMaster" Target="/ppt/notesMasters/notesMaster1.xml" Id="Rcd8f677aa55649e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e0c29b26f754a21" /><Relationship Type="http://schemas.openxmlformats.org/officeDocument/2006/relationships/notesMaster" Target="/ppt/notesMasters/notesMaster1.xml" Id="Rd566ecbdfa4e48e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05fe0249b5264407" /><Relationship Type="http://schemas.openxmlformats.org/officeDocument/2006/relationships/notesMaster" Target="/ppt/notesMasters/notesMaster1.xml" Id="Rc6a17b2a73c644cd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ae26988bf90454c" /><Relationship Type="http://schemas.openxmlformats.org/officeDocument/2006/relationships/notesMaster" Target="/ppt/notesMasters/notesMaster1.xml" Id="R92275ec10180481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417f786155bf4900" /><Relationship Type="http://schemas.openxmlformats.org/officeDocument/2006/relationships/notesMaster" Target="/ppt/notesMasters/notesMaster1.xml" Id="R0e884ecf0c64423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e69f4d72cfa4983" /><Relationship Type="http://schemas.openxmlformats.org/officeDocument/2006/relationships/notesMaster" Target="/ppt/notesMasters/notesMaster1.xml" Id="Reba6afdfb4e54f9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4eca9c53ec794265" /><Relationship Type="http://schemas.openxmlformats.org/officeDocument/2006/relationships/notesMaster" Target="/ppt/notesMasters/notesMaster1.xml" Id="R44866c36cea04b0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873a03a0e764c5b" /><Relationship Type="http://schemas.openxmlformats.org/officeDocument/2006/relationships/notesMaster" Target="/ppt/notesMasters/notesMaster1.xml" Id="Rbf678dce6ab5415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4cf1ee9f04347ea" /><Relationship Type="http://schemas.openxmlformats.org/officeDocument/2006/relationships/notesMaster" Target="/ppt/notesMasters/notesMaster1.xml" Id="R01e5fb64797c420f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7f405c8eef74765" /><Relationship Type="http://schemas.openxmlformats.org/officeDocument/2006/relationships/notesMaster" Target="/ppt/notesMasters/notesMaster1.xml" Id="Raf5a3c8de24248d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74c5fedaa5a4558" /><Relationship Type="http://schemas.openxmlformats.org/officeDocument/2006/relationships/notesMaster" Target="/ppt/notesMasters/notesMaster1.xml" Id="R15698975db02490f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cd7c4f54724446c" /><Relationship Type="http://schemas.openxmlformats.org/officeDocument/2006/relationships/notesMaster" Target="/ppt/notesMasters/notesMaster1.xml" Id="R34df6f04d40345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1a823e3964bd9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d074bd6d5414038" /><Relationship Type="http://schemas.openxmlformats.org/officeDocument/2006/relationships/slideLayout" Target="/ppt/slideLayouts/slideLayout2.xml" Id="R5cc1aa35fe2245f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1aa35fe2245f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531768c11484fb7" /><Relationship Type="http://schemas.openxmlformats.org/officeDocument/2006/relationships/image" Target="/ppt/media/image.jpeg" Id="R6b84bdd18cae470b" /><Relationship Type="http://schemas.openxmlformats.org/officeDocument/2006/relationships/image" Target="/ppt/media/image2.jpeg" Id="Rb63fd1afe6ff4af5" /><Relationship Type="http://schemas.openxmlformats.org/officeDocument/2006/relationships/notesSlide" Target="/ppt/notesSlides/notesSlide1.xml" Id="R7405e84a8825427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8ffed5c5e84a07" /><Relationship Type="http://schemas.openxmlformats.org/officeDocument/2006/relationships/image" Target="/ppt/media/image5.jpeg" Id="R3e48f85f9e7c4ec5" /><Relationship Type="http://schemas.openxmlformats.org/officeDocument/2006/relationships/notesSlide" Target="/ppt/notesSlides/notesSlide10.xml" Id="R0943218f1054490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47a9f5d321448f7" /><Relationship Type="http://schemas.openxmlformats.org/officeDocument/2006/relationships/notesSlide" Target="/ppt/notesSlides/notesSlide11.xml" Id="R77b60fb7797f4c19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2250d13a4423a" /><Relationship Type="http://schemas.openxmlformats.org/officeDocument/2006/relationships/image" Target="/ppt/media/image6.jpeg" Id="Rd60eb0ef624043bd" /><Relationship Type="http://schemas.openxmlformats.org/officeDocument/2006/relationships/image" Target="/ppt/media/image7.jpeg" Id="R05cf3dc475be4cec" /><Relationship Type="http://schemas.openxmlformats.org/officeDocument/2006/relationships/notesSlide" Target="/ppt/notesSlides/notesSlide12.xml" Id="Rbcbe8cb0aff0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03690176b1e4cfc" /><Relationship Type="http://schemas.openxmlformats.org/officeDocument/2006/relationships/notesSlide" Target="/ppt/notesSlides/notesSlide2.xml" Id="R6ef7b82d019e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f8dd67a1e2d42cd" /><Relationship Type="http://schemas.openxmlformats.org/officeDocument/2006/relationships/image" Target="/ppt/media/image3.jpeg" Id="Rbfc4b449e6e94b6f" /><Relationship Type="http://schemas.openxmlformats.org/officeDocument/2006/relationships/notesSlide" Target="/ppt/notesSlides/notesSlide3.xml" Id="R2c290d8df4f0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b1710913c44d1f" /><Relationship Type="http://schemas.openxmlformats.org/officeDocument/2006/relationships/notesSlide" Target="/ppt/notesSlides/notesSlide4.xml" Id="Raa18e94c4341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f3d0cf52dd4c1e" /><Relationship Type="http://schemas.openxmlformats.org/officeDocument/2006/relationships/notesSlide" Target="/ppt/notesSlides/notesSlide5.xml" Id="R33a5694ee251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6302e4de8d74b72" /><Relationship Type="http://schemas.openxmlformats.org/officeDocument/2006/relationships/notesSlide" Target="/ppt/notesSlides/notesSlide6.xml" Id="R20a9e8dadca6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f3e9f5f9c864477" /><Relationship Type="http://schemas.openxmlformats.org/officeDocument/2006/relationships/image" Target="/ppt/media/image4.jpeg" Id="Ref79c5ac8c9b4634" /><Relationship Type="http://schemas.openxmlformats.org/officeDocument/2006/relationships/notesSlide" Target="/ppt/notesSlides/notesSlide7.xml" Id="Rab5a1fa4f4144ca0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01c90e6e3ef4605" /><Relationship Type="http://schemas.openxmlformats.org/officeDocument/2006/relationships/chart" Target="/ppt/slides/charts/chart1.xml" Id="R386e7d2882f14da8" /><Relationship Type="http://schemas.openxmlformats.org/officeDocument/2006/relationships/notesSlide" Target="/ppt/notesSlides/notesSlide8.xml" Id="R01f41bcd353141f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9732af616d449b" /><Relationship Type="http://schemas.openxmlformats.org/officeDocument/2006/relationships/notesSlide" Target="/ppt/notesSlides/notesSlide9.xml" Id="R6b516d8c6eae4bf7" /></Relationships>
</file>

<file path=ppt/slides/charts/chart1.xml><?xml version="1.0" encoding="utf-8"?>
<c:chartSpace xmlns:c="http://schemas.openxmlformats.org/drawingml/2006/chart">
  <c:lang val="en-US"/>
  <c:roundedCorners val="0"/>
  <c:chart>
    <c:plotArea>
      <c:layout/>
      <c:barChart>
        <c:barDir val="col"/>
        <c:varyColors val="0"/>
        <c:ser>
          <c:idx val="0"/>
          <c:order val="0"/>
          <c:tx>
            <c:v>Annual membership revenue</c:v>
          </c:tx>
          <c:spPr>
            <a:solidFill xmlns:a="http://schemas.openxmlformats.org/drawingml/2006/main">
              <a:srgbClr val="A6814E"/>
            </a:solidFill>
          </c:spPr>
          <c:cat>
            <c:numLit>
              <c:formatCode/>
              <c:ptCount val="4"/>
              <c:pt idx="0">
                <c:v>500</c:v>
              </c:pt>
              <c:pt idx="1">
                <c:v>1,000</c:v>
              </c:pt>
              <c:pt idx="2">
                <c:v>5,000</c:v>
              </c:pt>
              <c:pt idx="3">
                <c:v>10,000</c:v>
              </c:pt>
            </c:numLit>
          </c:cat>
          <c:val>
            <c:numLit>
              <c:formatCode>$#,##0</c:formatCode>
              <c:ptCount val="4"/>
              <c:pt idx="0">
                <c:v>117000</c:v>
              </c:pt>
              <c:pt idx="1">
                <c:v>234000</c:v>
              </c:pt>
              <c:pt idx="2">
                <c:v>1170000</c:v>
              </c:pt>
              <c:pt idx="3">
                <c:v>2340000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1200">
                  <a:solidFill>
                    <a:srgbClr val="1C1814"/>
                  </a:solidFill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666666"/>
                </a:solidFill>
              </a:defRPr>
            </a:pPr>
          </a:p>
        </c:txPr>
        <c:crossAx val="48672768"/>
        <c:crosses val="autoZero"/>
        <c:lblAlgn val="ctr"/>
        <c:lblOffset val="100"/>
        <c:noMultiLvlLbl val="0"/>
      </c:catAx>
      <c:valAx>
        <c:axId val="48672768"/>
        <c:scaling>
          <c:orientation val="minMax"/>
        </c:scaling>
        <c:delete val="1"/>
        <c:axPos val="l"/>
        <c:numFmt formatCode="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666666"/>
                </a:solidFill>
              </a:defRPr>
            </a:pPr>
          </a:p>
        </c:txPr>
        <c:crossAx val="48650112"/>
        <c:crosses val="autoZero"/>
        <c:crossBetween val="between"/>
      </c:valAx>
    </c:plotArea>
    <c:plotVisOnly val="1"/>
  </c:chart>
</c:chartSpace>
</file>

<file path=ppt/slides/slide1.xml><?xml version="1.0" encoding="utf-8"?>
<p:sld xmlns:a="http://schemas.openxmlformats.org/drawingml/2006/main" xmlns:ns3="http://schemas.microsoft.com/office/drawing/2014/main" xmlns:ns4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pic>
        <p:nvPicPr>
          <p:cNvPr id="1" name=""/>
          <p:cNvPicPr>
            <a:picLocks noChangeAspect="1"/>
          </p:cNvPicPr>
          <p:nvPr/>
        </p:nvPicPr>
        <p:blipFill>
          <a:blip r:embed="R6b84bdd18cae470b"/>
          <a:srcRect l="6481" t="0" r="6481" b="0"/>
          <a:stretch>
            <a:fillRect l="0" t="0" r="0" b="0"/>
          </a:stretch>
        </p:blipFill>
        <p:spPr>
          <a:xfrm>
            <a:off x="9334500" y="0"/>
            <a:ext cx="8953500" cy="10287000"/>
          </a:xfrm>
          <a:prstGeom prst="rect">
            <a:avLst/>
          </a:prstGeom>
        </p:spPr>
      </p:pic>
      <p:sp>
        <p:nvSpPr>
          <p:cNvPr id="2" name="">
            <a:extLst>
              <a:ext uri="{FF2B5EF4-FFF2-40B4-BE49-F238E27FC236}">
                <ns3:creationId id="{75862D40-DA2B-45D3-B779-F79B5D3F34E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pic>
        <p:nvPicPr>
          <p:cNvPr id="3" name=""/>
          <p:cNvPicPr>
            <a:picLocks noChangeAspect="1"/>
          </p:cNvPicPr>
          <p:nvPr/>
        </p:nvPicPr>
        <p:blipFill>
          <a:blip r:embed="Rb63fd1afe6ff4af5"/>
          <a:srcRect l="8333" t="0" r="8333" b="0"/>
          <a:stretch>
            <a:fillRect l="0" t="0" r="0" b="0"/>
          </a:stretch>
        </p:blipFill>
        <p:spPr>
          <a:xfrm>
            <a:off x="9715500" y="0"/>
            <a:ext cx="8572500" cy="10287000"/>
          </a:xfrm>
          <a:prstGeom prst="rect">
            <a:avLst/>
          </a:prstGeom>
        </p:spPr>
      </p:pic>
      <p:sp>
        <p:nvSpPr>
          <p:cNvPr id="4" name="">
            <a:extLst>
              <a:ext uri="{FF2B5EF4-FFF2-40B4-BE49-F238E27FC236}">
                <ns3:creationId id="{462C8372-608B-4E04-ABB7-EAC1F443573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C1814"/>
          </a:solidFill>
        </p:spPr>
      </p:sp>
      <p:sp>
        <p:nvSpPr>
          <p:cNvPr id="5" name="">
            <a:extLst>
              <a:ext uri="{FF2B5EF4-FFF2-40B4-BE49-F238E27FC236}">
                <ns3:creationId id="{2884AFE7-C212-4D73-AEF3-5CD569F7EB6C}"/>
              </a:ext>
            </a:extLst>
          </p:cNvPr>
          <p:cNvSpPr>
            <a:spLocks noGrp="1"/>
          </p:cNvSpPr>
          <p:nvPr/>
        </p:nvSpPr>
        <p:spPr>
          <a:xfrm>
            <a:off x="1066800" y="1219200"/>
            <a:ext cx="1143000" cy="9525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6" name="cover-brand">
            <a:extLst>
              <a:ext uri="{FF2B5EF4-FFF2-40B4-BE49-F238E27FC236}">
                <ns3:creationId id="{1D20BD22-996A-4F7E-9300-1F20876F6B6F}"/>
              </a:ext>
            </a:extLst>
          </p:cNvPr>
          <p:cNvSpPr>
            <a:spLocks noGrp="1"/>
          </p:cNvSpPr>
          <p:nvPr/>
        </p:nvSpPr>
        <p:spPr>
          <a:xfrm>
            <a:off x="1047750" y="781050"/>
            <a:ext cx="495300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2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2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7" name="cover-title">
            <a:extLst>
              <a:ext uri="{FF2B5EF4-FFF2-40B4-BE49-F238E27FC236}">
                <ns3:creationId id="{10A538AA-1B2C-459A-905A-32D07D1AB92B}"/>
              </a:ext>
            </a:extLst>
          </p:cNvPr>
          <p:cNvSpPr>
            <a:spLocks noGrp="1"/>
          </p:cNvSpPr>
          <p:nvPr/>
        </p:nvSpPr>
        <p:spPr>
          <a:xfrm>
            <a:off x="1047750" y="2457450"/>
            <a:ext cx="8096250" cy="409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2000"/>
              </a:lnSpc>
              <a:buNone/>
              <a:def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Every chair</a:t>
            </a:r>
          </a:p>
          <a:p>
            <a:pPr algn="l">
              <a:lnSpc>
                <a:spcPct val="92000"/>
              </a:lnSpc>
              <a:buNone/>
              <a:def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holds a</a:t>
            </a:r>
          </a:p>
          <a:p>
            <a:pPr algn="l">
              <a:lnSpc>
                <a:spcPct val="92000"/>
              </a:lnSpc>
              <a:buNone/>
              <a:def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82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market.</a:t>
            </a:r>
          </a:p>
        </p:txBody>
      </p:sp>
      <p:sp>
        <p:nvSpPr>
          <p:cNvPr id="8" name="cover-subtitle">
            <a:extLst>
              <a:ext uri="{FF2B5EF4-FFF2-40B4-BE49-F238E27FC236}">
                <ns3:creationId id="{BC0B83F6-0E40-463A-A864-6883E03F5AC9}"/>
              </a:ext>
            </a:extLst>
          </p:cNvPr>
          <p:cNvSpPr>
            <a:spLocks noGrp="1"/>
          </p:cNvSpPr>
          <p:nvPr/>
        </p:nvSpPr>
        <p:spPr>
          <a:xfrm>
            <a:off x="1104900" y="6858000"/>
            <a:ext cx="7239000" cy="1066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2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22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Trauma-informed beauty education built to become the recognizable standard for care, consent, and client trust.</a:t>
            </a:r>
          </a:p>
        </p:txBody>
      </p:sp>
      <p:sp>
        <p:nvSpPr>
          <p:cNvPr id="9" name="cover-meta">
            <a:extLst>
              <a:ext uri="{FF2B5EF4-FFF2-40B4-BE49-F238E27FC236}">
                <ns3:creationId id="{3470748E-F69F-4068-9A50-1C77EF13805D}"/>
              </a:ext>
            </a:extLst>
          </p:cNvPr>
          <p:cNvSpPr>
            <a:spLocks noGrp="1"/>
          </p:cNvSpPr>
          <p:nvPr/>
        </p:nvSpPr>
        <p:spPr>
          <a:xfrm>
            <a:off x="1104900" y="9067800"/>
            <a:ext cx="76200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0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Founder: Veronica Robles · Seed Investment Opportunity · Confidential</a:t>
            </a:r>
          </a:p>
        </p:txBody>
      </p:sp>
    </p:spTree>
    <p:extLst>
      <p:ext uri="{BB962C8B-B14F-4D97-AF65-F5344CB8AC3E}">
        <ns4:creationId val="776772637"/>
      </p:ext>
    </p:extLst>
  </p:cSld>
</p:sld>
</file>

<file path=ppt/slides/slide10.xml><?xml version="1.0" encoding="utf-8"?>
<p:sld xmlns:a="http://schemas.openxmlformats.org/drawingml/2006/main" xmlns:ns2="http://schemas.microsoft.com/office/drawing/2014/main" xmlns:ns4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5B6D2507-7D5B-4CD3-969F-98288208353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pic>
        <p:nvPicPr>
          <p:cNvPr id="2" name=""/>
          <p:cNvPicPr>
            <a:picLocks noChangeAspect="1"/>
          </p:cNvPicPr>
          <p:nvPr/>
        </p:nvPicPr>
        <p:blipFill>
          <a:blip r:embed="R3e48f85f9e7c4ec5"/>
          <a:srcRect l="71" t="0" r="71" b="0"/>
          <a:stretch>
            <a:fillRect l="0" t="0" r="0" b="0"/>
          </a:stretch>
        </p:blipFill>
        <p:spPr>
          <a:xfrm>
            <a:off x="10572750" y="1333500"/>
            <a:ext cx="5619750" cy="4591050"/>
          </a:xfrm>
          <a:prstGeom prst="rect">
            <a:avLst/>
          </a:prstGeom>
        </p:spPr>
      </p:pic>
      <p:sp>
        <p:nvSpPr>
          <p:cNvPr id="3" name="brand">
            <a:extLst>
              <a:ext uri="{FF2B5EF4-FFF2-40B4-BE49-F238E27FC236}">
                <ns2:creationId id="{E73FA120-B0A3-416F-A264-360CDA900F3A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4" name="page">
            <a:extLst>
              <a:ext uri="{FF2B5EF4-FFF2-40B4-BE49-F238E27FC236}">
                <ns2:creationId id="{9C310B6E-7A64-4591-949B-C6A21E309CD0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5" name="overline">
            <a:extLst>
              <a:ext uri="{FF2B5EF4-FFF2-40B4-BE49-F238E27FC236}">
                <ns2:creationId id="{D21964EF-624C-4A3D-9403-9DA414604802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7239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— WHY THIS WINS</a:t>
            </a:r>
          </a:p>
        </p:txBody>
      </p:sp>
      <p:sp>
        <p:nvSpPr>
          <p:cNvPr id="6" name="moat-title">
            <a:extLst>
              <a:ext uri="{FF2B5EF4-FFF2-40B4-BE49-F238E27FC236}">
                <ns2:creationId id="{D024C6D2-4A7E-485A-89F2-270A25C4BE87}"/>
              </a:ext>
            </a:extLst>
          </p:cNvPr>
          <p:cNvSpPr>
            <a:spLocks noGrp="1"/>
          </p:cNvSpPr>
          <p:nvPr/>
        </p:nvSpPr>
        <p:spPr>
          <a:xfrm>
            <a:off x="876300" y="2095500"/>
            <a:ext cx="7429500" cy="22669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6000"/>
              </a:lnSpc>
              <a:buNone/>
              <a:defRPr sz="5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moat is not just IP.</a:t>
            </a:r>
          </a:p>
          <a:p>
            <a:pPr algn="l">
              <a:lnSpc>
                <a:spcPct val="96000"/>
              </a:lnSpc>
              <a:buNone/>
              <a:defRPr sz="5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It is credibility.</a:t>
            </a:r>
          </a:p>
        </p:txBody>
      </p:sp>
      <p:sp>
        <p:nvSpPr>
          <p:cNvPr id="7" name="moat-body">
            <a:extLst>
              <a:ext uri="{FF2B5EF4-FFF2-40B4-BE49-F238E27FC236}">
                <ns2:creationId id="{25D7A5E8-FA5B-426C-A99D-537DF7B9FEFB}"/>
              </a:ext>
            </a:extLst>
          </p:cNvPr>
          <p:cNvSpPr>
            <a:spLocks noGrp="1"/>
          </p:cNvSpPr>
          <p:nvPr/>
        </p:nvSpPr>
        <p:spPr>
          <a:xfrm>
            <a:off x="876300" y="4610100"/>
            <a:ext cx="7239000" cy="11430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9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9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Veronica brings 29 years in beauty, 15 years as a National Makeup Artist for Chanel, nonprofit survivor work, and relationships across both the beauty and civic worlds.</a:t>
            </a:r>
          </a:p>
        </p:txBody>
      </p:sp>
      <p:sp>
        <p:nvSpPr>
          <p:cNvPr id="8" name="item-num-01">
            <a:extLst>
              <a:ext uri="{FF2B5EF4-FFF2-40B4-BE49-F238E27FC236}">
                <ns2:creationId id="{29291B81-367C-4C92-BF72-C212A5DEE381}"/>
              </a:ext>
            </a:extLst>
          </p:cNvPr>
          <p:cNvSpPr>
            <a:spLocks noGrp="1"/>
          </p:cNvSpPr>
          <p:nvPr/>
        </p:nvSpPr>
        <p:spPr>
          <a:xfrm>
            <a:off x="876300" y="61912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9" name="item-title-01">
            <a:extLst>
              <a:ext uri="{FF2B5EF4-FFF2-40B4-BE49-F238E27FC236}">
                <ns2:creationId id="{3A7E00E2-6395-4837-A9CF-910584E91765}"/>
              </a:ext>
            </a:extLst>
          </p:cNvPr>
          <p:cNvSpPr>
            <a:spLocks noGrp="1"/>
          </p:cNvSpPr>
          <p:nvPr/>
        </p:nvSpPr>
        <p:spPr>
          <a:xfrm>
            <a:off x="1714500" y="6229350"/>
            <a:ext cx="478155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FOUNDER-MARKET FIT</a:t>
            </a:r>
          </a:p>
        </p:txBody>
      </p:sp>
      <p:sp>
        <p:nvSpPr>
          <p:cNvPr id="10" name="item-body-01">
            <a:extLst>
              <a:ext uri="{FF2B5EF4-FFF2-40B4-BE49-F238E27FC236}">
                <ns2:creationId id="{E34A054D-BAEA-4837-A14A-B30509BC1012}"/>
              </a:ext>
            </a:extLst>
          </p:cNvPr>
          <p:cNvSpPr>
            <a:spLocks noGrp="1"/>
          </p:cNvSpPr>
          <p:nvPr/>
        </p:nvSpPr>
        <p:spPr>
          <a:xfrm>
            <a:off x="1714500" y="6591300"/>
            <a:ext cx="478155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8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Built by someone who has lived the chair, the counter, the luxury floor, and the survivor-service gap.</a:t>
            </a:r>
          </a:p>
        </p:txBody>
      </p:sp>
      <p:sp>
        <p:nvSpPr>
          <p:cNvPr id="11" name="item-num-02">
            <a:extLst>
              <a:ext uri="{FF2B5EF4-FFF2-40B4-BE49-F238E27FC236}">
                <ns2:creationId id="{0B8023F3-A10F-4F38-8320-9F5CAE42AC8C}"/>
              </a:ext>
            </a:extLst>
          </p:cNvPr>
          <p:cNvSpPr>
            <a:spLocks noGrp="1"/>
          </p:cNvSpPr>
          <p:nvPr/>
        </p:nvSpPr>
        <p:spPr>
          <a:xfrm>
            <a:off x="7239000" y="61912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2" name="item-title-02">
            <a:extLst>
              <a:ext uri="{FF2B5EF4-FFF2-40B4-BE49-F238E27FC236}">
                <ns2:creationId id="{797A4FC1-DD38-4089-A039-30546F365D85}"/>
              </a:ext>
            </a:extLst>
          </p:cNvPr>
          <p:cNvSpPr>
            <a:spLocks noGrp="1"/>
          </p:cNvSpPr>
          <p:nvPr/>
        </p:nvSpPr>
        <p:spPr>
          <a:xfrm>
            <a:off x="8077200" y="6229350"/>
            <a:ext cx="478155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PROPRIETARY LANGUAGE</a:t>
            </a:r>
          </a:p>
        </p:txBody>
      </p:sp>
      <p:sp>
        <p:nvSpPr>
          <p:cNvPr id="13" name="item-body-02">
            <a:extLst>
              <a:ext uri="{FF2B5EF4-FFF2-40B4-BE49-F238E27FC236}">
                <ns2:creationId id="{FE87B039-76FD-4A85-94A4-9EFEE9A1E4D5}"/>
              </a:ext>
            </a:extLst>
          </p:cNvPr>
          <p:cNvSpPr>
            <a:spLocks noGrp="1"/>
          </p:cNvSpPr>
          <p:nvPr/>
        </p:nvSpPr>
        <p:spPr>
          <a:xfrm>
            <a:off x="8077200" y="6591300"/>
            <a:ext cx="478155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8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S.A.F.E. Method™ and C.H.A.I.R. Protocol™ make the behavior teachable and ownable.</a:t>
            </a:r>
          </a:p>
        </p:txBody>
      </p:sp>
      <p:sp>
        <p:nvSpPr>
          <p:cNvPr id="14" name="item-num-03">
            <a:extLst>
              <a:ext uri="{FF2B5EF4-FFF2-40B4-BE49-F238E27FC236}">
                <ns2:creationId id="{DE1533B9-DA07-4AA7-95E5-4B79C844843D}"/>
              </a:ext>
            </a:extLst>
          </p:cNvPr>
          <p:cNvSpPr>
            <a:spLocks noGrp="1"/>
          </p:cNvSpPr>
          <p:nvPr/>
        </p:nvSpPr>
        <p:spPr>
          <a:xfrm>
            <a:off x="876300" y="75628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5" name="item-title-03">
            <a:extLst>
              <a:ext uri="{FF2B5EF4-FFF2-40B4-BE49-F238E27FC236}">
                <ns2:creationId id="{CFDADCB0-16ED-4477-BA70-7E7B3FF74F3A}"/>
              </a:ext>
            </a:extLst>
          </p:cNvPr>
          <p:cNvSpPr>
            <a:spLocks noGrp="1"/>
          </p:cNvSpPr>
          <p:nvPr/>
        </p:nvSpPr>
        <p:spPr>
          <a:xfrm>
            <a:off x="1714500" y="7600950"/>
            <a:ext cx="478155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VISIBLE STANDARD</a:t>
            </a:r>
          </a:p>
        </p:txBody>
      </p:sp>
      <p:sp>
        <p:nvSpPr>
          <p:cNvPr id="16" name="item-body-03">
            <a:extLst>
              <a:ext uri="{FF2B5EF4-FFF2-40B4-BE49-F238E27FC236}">
                <ns2:creationId id="{C1494154-8CE0-409F-AE0A-EDAC43FE3FD5}"/>
              </a:ext>
            </a:extLst>
          </p:cNvPr>
          <p:cNvSpPr>
            <a:spLocks noGrp="1"/>
          </p:cNvSpPr>
          <p:nvPr/>
        </p:nvSpPr>
        <p:spPr>
          <a:xfrm>
            <a:off x="1714500" y="7962900"/>
            <a:ext cx="478155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8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A certificate, badge, and directory create recognition that clients and salons can understand immediately.</a:t>
            </a:r>
          </a:p>
        </p:txBody>
      </p:sp>
      <p:sp>
        <p:nvSpPr>
          <p:cNvPr id="17" name="item-num-04">
            <a:extLst>
              <a:ext uri="{FF2B5EF4-FFF2-40B4-BE49-F238E27FC236}">
                <ns2:creationId id="{BFAE6B03-ED79-49B5-A449-83C21B2CF4B7}"/>
              </a:ext>
            </a:extLst>
          </p:cNvPr>
          <p:cNvSpPr>
            <a:spLocks noGrp="1"/>
          </p:cNvSpPr>
          <p:nvPr/>
        </p:nvSpPr>
        <p:spPr>
          <a:xfrm>
            <a:off x="7239000" y="75628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8" name="item-title-04">
            <a:extLst>
              <a:ext uri="{FF2B5EF4-FFF2-40B4-BE49-F238E27FC236}">
                <ns2:creationId id="{053B2CFB-9E1D-455A-A387-9206BD84A0F4}"/>
              </a:ext>
            </a:extLst>
          </p:cNvPr>
          <p:cNvSpPr>
            <a:spLocks noGrp="1"/>
          </p:cNvSpPr>
          <p:nvPr/>
        </p:nvSpPr>
        <p:spPr>
          <a:xfrm>
            <a:off x="8077200" y="7600950"/>
            <a:ext cx="478155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REGULATORY PATH</a:t>
            </a:r>
          </a:p>
        </p:txBody>
      </p:sp>
      <p:sp>
        <p:nvSpPr>
          <p:cNvPr id="19" name="item-body-04">
            <a:extLst>
              <a:ext uri="{FF2B5EF4-FFF2-40B4-BE49-F238E27FC236}">
                <ns2:creationId id="{04B90148-7B29-49CE-A681-C86E9C9086AC}"/>
              </a:ext>
            </a:extLst>
          </p:cNvPr>
          <p:cNvSpPr>
            <a:spLocks noGrp="1"/>
          </p:cNvSpPr>
          <p:nvPr/>
        </p:nvSpPr>
        <p:spPr>
          <a:xfrm>
            <a:off x="8077200" y="7962900"/>
            <a:ext cx="478155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8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If embedded into CE requirements, the curriculum can move from helpful resource to protected standard.</a:t>
            </a:r>
          </a:p>
        </p:txBody>
      </p:sp>
      <p:sp>
        <p:nvSpPr>
          <p:cNvPr id="20" name="">
            <a:extLst>
              <a:ext uri="{FF2B5EF4-FFF2-40B4-BE49-F238E27FC236}">
                <ns2:creationId id="{E60D66AB-5B1D-4667-936C-23F30B492BA0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1" name="footer-confidential">
            <a:extLst>
              <a:ext uri="{FF2B5EF4-FFF2-40B4-BE49-F238E27FC236}">
                <ns2:creationId id="{D150293A-3971-49D2-8555-E85C2C38489E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22" name="footer-page">
            <a:extLst>
              <a:ext uri="{FF2B5EF4-FFF2-40B4-BE49-F238E27FC236}">
                <ns2:creationId id="{F9C27138-7F2C-424C-93A3-51ACEDB3127E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</p:spTree>
    <p:extLst>
      <p:ext uri="{BB962C8B-B14F-4D97-AF65-F5344CB8AC3E}">
        <ns4:creationId val="234571584"/>
      </p:ext>
    </p:extLst>
  </p:cSld>
</p:sld>
</file>

<file path=ppt/slides/slide11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B7609DA7-67E5-4E4F-B976-4301C8CC478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sp>
        <p:nvSpPr>
          <p:cNvPr id="2" name="brand">
            <a:extLst>
              <a:ext uri="{FF2B5EF4-FFF2-40B4-BE49-F238E27FC236}">
                <ns2:creationId id="{705B83D4-C99E-4387-9A5A-3B901CF1E95E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CE04F5D0-7DDC-4591-A7F9-5CCCC9C18AFF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  <p:sp>
        <p:nvSpPr>
          <p:cNvPr id="4" name="overline">
            <a:extLst>
              <a:ext uri="{FF2B5EF4-FFF2-40B4-BE49-F238E27FC236}">
                <ns2:creationId id="{66571849-467E-4D25-9910-44C195EC330A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66675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— USE OF FUNDS</a:t>
            </a:r>
          </a:p>
        </p:txBody>
      </p:sp>
      <p:sp>
        <p:nvSpPr>
          <p:cNvPr id="5" name="ask-amount">
            <a:extLst>
              <a:ext uri="{FF2B5EF4-FFF2-40B4-BE49-F238E27FC236}">
                <ns2:creationId id="{9B2663D4-4FC2-4CA7-8B65-B88D137B77A5}"/>
              </a:ext>
            </a:extLst>
          </p:cNvPr>
          <p:cNvSpPr>
            <a:spLocks noGrp="1"/>
          </p:cNvSpPr>
          <p:nvPr/>
        </p:nvSpPr>
        <p:spPr>
          <a:xfrm>
            <a:off x="876300" y="2209800"/>
            <a:ext cx="4953000" cy="1047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64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64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$200,000</a:t>
            </a:r>
          </a:p>
        </p:txBody>
      </p:sp>
      <p:sp>
        <p:nvSpPr>
          <p:cNvPr id="6" name="ask-equity">
            <a:extLst>
              <a:ext uri="{FF2B5EF4-FFF2-40B4-BE49-F238E27FC236}">
                <ns2:creationId id="{73D0887B-DFED-4637-881B-6012D63039CF}"/>
              </a:ext>
            </a:extLst>
          </p:cNvPr>
          <p:cNvSpPr>
            <a:spLocks noGrp="1"/>
          </p:cNvSpPr>
          <p:nvPr/>
        </p:nvSpPr>
        <p:spPr>
          <a:xfrm>
            <a:off x="952500" y="3333750"/>
            <a:ext cx="4953000" cy="3810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95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95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Seed investment for 20% equity</a:t>
            </a:r>
          </a:p>
        </p:txBody>
      </p:sp>
      <p:sp>
        <p:nvSpPr>
          <p:cNvPr id="7" name="ask-copy">
            <a:extLst>
              <a:ext uri="{FF2B5EF4-FFF2-40B4-BE49-F238E27FC236}">
                <ns2:creationId id="{0A7A31C2-2014-40D5-81D5-50A8D1A0AE85}"/>
              </a:ext>
            </a:extLst>
          </p:cNvPr>
          <p:cNvSpPr>
            <a:spLocks noGrp="1"/>
          </p:cNvSpPr>
          <p:nvPr/>
        </p:nvSpPr>
        <p:spPr>
          <a:xfrm>
            <a:off x="952500" y="4095750"/>
            <a:ext cx="6762750" cy="12382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21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21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Funds the finished curriculum, filming, LMS/site infrastructure, clinical content support, legal/IP, marketing, and launch operations.</a:t>
            </a:r>
          </a:p>
        </p:txBody>
      </p:sp>
      <p:sp>
        <p:nvSpPr>
          <p:cNvPr id="8" name="fund-name-0">
            <a:extLst>
              <a:ext uri="{FF2B5EF4-FFF2-40B4-BE49-F238E27FC236}">
                <ns2:creationId id="{4E63B81C-3F5F-4841-9177-744B518687CC}"/>
              </a:ext>
            </a:extLst>
          </p:cNvPr>
          <p:cNvSpPr>
            <a:spLocks noGrp="1"/>
          </p:cNvSpPr>
          <p:nvPr/>
        </p:nvSpPr>
        <p:spPr>
          <a:xfrm>
            <a:off x="9715500" y="18097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OPERATIONS &amp; WORKING CAPITAL</a:t>
            </a:r>
          </a:p>
        </p:txBody>
      </p:sp>
      <p:sp>
        <p:nvSpPr>
          <p:cNvPr id="9" name="fund-value-0">
            <a:extLst>
              <a:ext uri="{FF2B5EF4-FFF2-40B4-BE49-F238E27FC236}">
                <ns2:creationId id="{13F4D99E-A921-4914-9E49-AD145E146935}"/>
              </a:ext>
            </a:extLst>
          </p:cNvPr>
          <p:cNvSpPr>
            <a:spLocks noGrp="1"/>
          </p:cNvSpPr>
          <p:nvPr/>
        </p:nvSpPr>
        <p:spPr>
          <a:xfrm>
            <a:off x="15240000" y="18097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25%  $50K</a:t>
            </a:r>
          </a:p>
        </p:txBody>
      </p:sp>
      <p:sp>
        <p:nvSpPr>
          <p:cNvPr id="10" name="">
            <a:extLst>
              <a:ext uri="{FF2B5EF4-FFF2-40B4-BE49-F238E27FC236}">
                <ns2:creationId id="{4E2B6B2B-046F-4098-86C2-6D4F31B4FB32}"/>
              </a:ext>
            </a:extLst>
          </p:cNvPr>
          <p:cNvSpPr>
            <a:spLocks noGrp="1"/>
          </p:cNvSpPr>
          <p:nvPr/>
        </p:nvSpPr>
        <p:spPr>
          <a:xfrm>
            <a:off x="9753600" y="22098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11" name="">
            <a:extLst>
              <a:ext uri="{FF2B5EF4-FFF2-40B4-BE49-F238E27FC236}">
                <ns2:creationId id="{5B746765-E6D2-4FC5-A37F-0A436F2F198A}"/>
              </a:ext>
            </a:extLst>
          </p:cNvPr>
          <p:cNvSpPr>
            <a:spLocks noGrp="1"/>
          </p:cNvSpPr>
          <p:nvPr/>
        </p:nvSpPr>
        <p:spPr>
          <a:xfrm>
            <a:off x="9753600" y="2209800"/>
            <a:ext cx="49530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12" name="fund-name-1">
            <a:extLst>
              <a:ext uri="{FF2B5EF4-FFF2-40B4-BE49-F238E27FC236}">
                <ns2:creationId id="{ECBE9C54-6339-4415-A75D-C269D4A95D2A}"/>
              </a:ext>
            </a:extLst>
          </p:cNvPr>
          <p:cNvSpPr>
            <a:spLocks noGrp="1"/>
          </p:cNvSpPr>
          <p:nvPr/>
        </p:nvSpPr>
        <p:spPr>
          <a:xfrm>
            <a:off x="9715500" y="26479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MARKETING &amp; LAUNCH</a:t>
            </a:r>
          </a:p>
        </p:txBody>
      </p:sp>
      <p:sp>
        <p:nvSpPr>
          <p:cNvPr id="13" name="fund-value-1">
            <a:extLst>
              <a:ext uri="{FF2B5EF4-FFF2-40B4-BE49-F238E27FC236}">
                <ns2:creationId id="{0243047C-4805-485F-8984-55ABE0C9BC8E}"/>
              </a:ext>
            </a:extLst>
          </p:cNvPr>
          <p:cNvSpPr>
            <a:spLocks noGrp="1"/>
          </p:cNvSpPr>
          <p:nvPr/>
        </p:nvSpPr>
        <p:spPr>
          <a:xfrm>
            <a:off x="15240000" y="26479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20%  $40K</a:t>
            </a:r>
          </a:p>
        </p:txBody>
      </p:sp>
      <p:sp>
        <p:nvSpPr>
          <p:cNvPr id="14" name="">
            <a:extLst>
              <a:ext uri="{FF2B5EF4-FFF2-40B4-BE49-F238E27FC236}">
                <ns2:creationId id="{52A0229A-5383-4BEF-85EC-7636E5B08895}"/>
              </a:ext>
            </a:extLst>
          </p:cNvPr>
          <p:cNvSpPr>
            <a:spLocks noGrp="1"/>
          </p:cNvSpPr>
          <p:nvPr/>
        </p:nvSpPr>
        <p:spPr>
          <a:xfrm>
            <a:off x="9753600" y="30480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15" name="">
            <a:extLst>
              <a:ext uri="{FF2B5EF4-FFF2-40B4-BE49-F238E27FC236}">
                <ns2:creationId id="{626CE5DF-C353-4D6C-9605-6564E8F5A272}"/>
              </a:ext>
            </a:extLst>
          </p:cNvPr>
          <p:cNvSpPr>
            <a:spLocks noGrp="1"/>
          </p:cNvSpPr>
          <p:nvPr/>
        </p:nvSpPr>
        <p:spPr>
          <a:xfrm>
            <a:off x="9753600" y="3048000"/>
            <a:ext cx="39624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16" name="fund-name-2">
            <a:extLst>
              <a:ext uri="{FF2B5EF4-FFF2-40B4-BE49-F238E27FC236}">
                <ns2:creationId id="{24670CF0-7536-4260-94E1-040CC5E236B8}"/>
              </a:ext>
            </a:extLst>
          </p:cNvPr>
          <p:cNvSpPr>
            <a:spLocks noGrp="1"/>
          </p:cNvSpPr>
          <p:nvPr/>
        </p:nvSpPr>
        <p:spPr>
          <a:xfrm>
            <a:off x="9715500" y="34861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FILMING &amp; PRODUCTION</a:t>
            </a:r>
          </a:p>
        </p:txBody>
      </p:sp>
      <p:sp>
        <p:nvSpPr>
          <p:cNvPr id="17" name="fund-value-2">
            <a:extLst>
              <a:ext uri="{FF2B5EF4-FFF2-40B4-BE49-F238E27FC236}">
                <ns2:creationId id="{3BFAABC1-5DF2-44B6-83A3-9DD4BAAB720B}"/>
              </a:ext>
            </a:extLst>
          </p:cNvPr>
          <p:cNvSpPr>
            <a:spLocks noGrp="1"/>
          </p:cNvSpPr>
          <p:nvPr/>
        </p:nvSpPr>
        <p:spPr>
          <a:xfrm>
            <a:off x="15240000" y="34861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15%  $30K</a:t>
            </a:r>
          </a:p>
        </p:txBody>
      </p:sp>
      <p:sp>
        <p:nvSpPr>
          <p:cNvPr id="18" name="">
            <a:extLst>
              <a:ext uri="{FF2B5EF4-FFF2-40B4-BE49-F238E27FC236}">
                <ns2:creationId id="{C16F7F46-20EB-40F9-890D-F840290649F8}"/>
              </a:ext>
            </a:extLst>
          </p:cNvPr>
          <p:cNvSpPr>
            <a:spLocks noGrp="1"/>
          </p:cNvSpPr>
          <p:nvPr/>
        </p:nvSpPr>
        <p:spPr>
          <a:xfrm>
            <a:off x="9753600" y="38862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19" name="">
            <a:extLst>
              <a:ext uri="{FF2B5EF4-FFF2-40B4-BE49-F238E27FC236}">
                <ns2:creationId id="{84428425-3652-4679-9086-DEDDF7E43554}"/>
              </a:ext>
            </a:extLst>
          </p:cNvPr>
          <p:cNvSpPr>
            <a:spLocks noGrp="1"/>
          </p:cNvSpPr>
          <p:nvPr/>
        </p:nvSpPr>
        <p:spPr>
          <a:xfrm>
            <a:off x="9753600" y="3886200"/>
            <a:ext cx="29718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20" name="fund-name-3">
            <a:extLst>
              <a:ext uri="{FF2B5EF4-FFF2-40B4-BE49-F238E27FC236}">
                <ns2:creationId id="{11CD0AB2-ACD3-4058-9DB3-E5CF1527DA72}"/>
              </a:ext>
            </a:extLst>
          </p:cNvPr>
          <p:cNvSpPr>
            <a:spLocks noGrp="1"/>
          </p:cNvSpPr>
          <p:nvPr/>
        </p:nvSpPr>
        <p:spPr>
          <a:xfrm>
            <a:off x="9715500" y="43243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TECHNOLOGY &amp; LMS</a:t>
            </a:r>
          </a:p>
        </p:txBody>
      </p:sp>
      <p:sp>
        <p:nvSpPr>
          <p:cNvPr id="21" name="fund-value-3">
            <a:extLst>
              <a:ext uri="{FF2B5EF4-FFF2-40B4-BE49-F238E27FC236}">
                <ns2:creationId id="{55446817-495E-47FF-B178-B78EA0001881}"/>
              </a:ext>
            </a:extLst>
          </p:cNvPr>
          <p:cNvSpPr>
            <a:spLocks noGrp="1"/>
          </p:cNvSpPr>
          <p:nvPr/>
        </p:nvSpPr>
        <p:spPr>
          <a:xfrm>
            <a:off x="15240000" y="43243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12%  $25K</a:t>
            </a:r>
          </a:p>
        </p:txBody>
      </p:sp>
      <p:sp>
        <p:nvSpPr>
          <p:cNvPr id="22" name="">
            <a:extLst>
              <a:ext uri="{FF2B5EF4-FFF2-40B4-BE49-F238E27FC236}">
                <ns2:creationId id="{1E0D69A2-51C2-4454-8DB5-FFD652E54DF9}"/>
              </a:ext>
            </a:extLst>
          </p:cNvPr>
          <p:cNvSpPr>
            <a:spLocks noGrp="1"/>
          </p:cNvSpPr>
          <p:nvPr/>
        </p:nvSpPr>
        <p:spPr>
          <a:xfrm>
            <a:off x="9753600" y="47244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23" name="">
            <a:extLst>
              <a:ext uri="{FF2B5EF4-FFF2-40B4-BE49-F238E27FC236}">
                <ns2:creationId id="{219FF1EB-8354-4FC9-B4F2-CD7895538E9C}"/>
              </a:ext>
            </a:extLst>
          </p:cNvPr>
          <p:cNvSpPr>
            <a:spLocks noGrp="1"/>
          </p:cNvSpPr>
          <p:nvPr/>
        </p:nvSpPr>
        <p:spPr>
          <a:xfrm>
            <a:off x="9753600" y="4724400"/>
            <a:ext cx="23622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24" name="fund-name-4">
            <a:extLst>
              <a:ext uri="{FF2B5EF4-FFF2-40B4-BE49-F238E27FC236}">
                <ns2:creationId id="{139DF9D6-40F5-4E05-B5F5-3BA6100BA8E4}"/>
              </a:ext>
            </a:extLst>
          </p:cNvPr>
          <p:cNvSpPr>
            <a:spLocks noGrp="1"/>
          </p:cNvSpPr>
          <p:nvPr/>
        </p:nvSpPr>
        <p:spPr>
          <a:xfrm>
            <a:off x="9715500" y="51625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WEBSITE &amp; HOSTING</a:t>
            </a:r>
          </a:p>
        </p:txBody>
      </p:sp>
      <p:sp>
        <p:nvSpPr>
          <p:cNvPr id="25" name="fund-value-4">
            <a:extLst>
              <a:ext uri="{FF2B5EF4-FFF2-40B4-BE49-F238E27FC236}">
                <ns2:creationId id="{306725D0-76F1-47B5-B981-4A59F3C2E918}"/>
              </a:ext>
            </a:extLst>
          </p:cNvPr>
          <p:cNvSpPr>
            <a:spLocks noGrp="1"/>
          </p:cNvSpPr>
          <p:nvPr/>
        </p:nvSpPr>
        <p:spPr>
          <a:xfrm>
            <a:off x="15240000" y="51625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10%  $20K</a:t>
            </a:r>
          </a:p>
        </p:txBody>
      </p:sp>
      <p:sp>
        <p:nvSpPr>
          <p:cNvPr id="26" name="">
            <a:extLst>
              <a:ext uri="{FF2B5EF4-FFF2-40B4-BE49-F238E27FC236}">
                <ns2:creationId id="{940E3DF4-53C0-4621-B287-FA63457F82E7}"/>
              </a:ext>
            </a:extLst>
          </p:cNvPr>
          <p:cNvSpPr>
            <a:spLocks noGrp="1"/>
          </p:cNvSpPr>
          <p:nvPr/>
        </p:nvSpPr>
        <p:spPr>
          <a:xfrm>
            <a:off x="9753600" y="55626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27" name="">
            <a:extLst>
              <a:ext uri="{FF2B5EF4-FFF2-40B4-BE49-F238E27FC236}">
                <ns2:creationId id="{13AE7774-B5CC-4120-A519-7D96250C721A}"/>
              </a:ext>
            </a:extLst>
          </p:cNvPr>
          <p:cNvSpPr>
            <a:spLocks noGrp="1"/>
          </p:cNvSpPr>
          <p:nvPr/>
        </p:nvSpPr>
        <p:spPr>
          <a:xfrm>
            <a:off x="9753600" y="5562600"/>
            <a:ext cx="19812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28" name="fund-name-5">
            <a:extLst>
              <a:ext uri="{FF2B5EF4-FFF2-40B4-BE49-F238E27FC236}">
                <ns2:creationId id="{74F28B8B-7DEB-4313-B971-3B0A250F0FCA}"/>
              </a:ext>
            </a:extLst>
          </p:cNvPr>
          <p:cNvSpPr>
            <a:spLocks noGrp="1"/>
          </p:cNvSpPr>
          <p:nvPr/>
        </p:nvSpPr>
        <p:spPr>
          <a:xfrm>
            <a:off x="9715500" y="60007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CONTENT &amp; CLINICAL DEVELOPMENT</a:t>
            </a:r>
          </a:p>
        </p:txBody>
      </p:sp>
      <p:sp>
        <p:nvSpPr>
          <p:cNvPr id="29" name="fund-value-5">
            <a:extLst>
              <a:ext uri="{FF2B5EF4-FFF2-40B4-BE49-F238E27FC236}">
                <ns2:creationId id="{921CDF5B-E2D4-434D-9A55-1C3BAB3BF758}"/>
              </a:ext>
            </a:extLst>
          </p:cNvPr>
          <p:cNvSpPr>
            <a:spLocks noGrp="1"/>
          </p:cNvSpPr>
          <p:nvPr/>
        </p:nvSpPr>
        <p:spPr>
          <a:xfrm>
            <a:off x="15240000" y="60007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10%  $20K</a:t>
            </a:r>
          </a:p>
        </p:txBody>
      </p:sp>
      <p:sp>
        <p:nvSpPr>
          <p:cNvPr id="30" name="">
            <a:extLst>
              <a:ext uri="{FF2B5EF4-FFF2-40B4-BE49-F238E27FC236}">
                <ns2:creationId id="{A8545319-80B7-4EC8-8582-FA5BF4B238A3}"/>
              </a:ext>
            </a:extLst>
          </p:cNvPr>
          <p:cNvSpPr>
            <a:spLocks noGrp="1"/>
          </p:cNvSpPr>
          <p:nvPr/>
        </p:nvSpPr>
        <p:spPr>
          <a:xfrm>
            <a:off x="9753600" y="64008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31" name="">
            <a:extLst>
              <a:ext uri="{FF2B5EF4-FFF2-40B4-BE49-F238E27FC236}">
                <ns2:creationId id="{BB08F631-079A-409A-9D92-1B3B495A2C35}"/>
              </a:ext>
            </a:extLst>
          </p:cNvPr>
          <p:cNvSpPr>
            <a:spLocks noGrp="1"/>
          </p:cNvSpPr>
          <p:nvPr/>
        </p:nvSpPr>
        <p:spPr>
          <a:xfrm>
            <a:off x="9753600" y="6400800"/>
            <a:ext cx="19812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32" name="fund-name-6">
            <a:extLst>
              <a:ext uri="{FF2B5EF4-FFF2-40B4-BE49-F238E27FC236}">
                <ns2:creationId id="{D9FCB9F7-BEB1-411A-8384-127EF62A3A5C}"/>
              </a:ext>
            </a:extLst>
          </p:cNvPr>
          <p:cNvSpPr>
            <a:spLocks noGrp="1"/>
          </p:cNvSpPr>
          <p:nvPr/>
        </p:nvSpPr>
        <p:spPr>
          <a:xfrm>
            <a:off x="9715500" y="6838950"/>
            <a:ext cx="4286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00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LEGAL &amp; IP PROTECTION</a:t>
            </a:r>
          </a:p>
        </p:txBody>
      </p:sp>
      <p:sp>
        <p:nvSpPr>
          <p:cNvPr id="33" name="fund-value-6">
            <a:extLst>
              <a:ext uri="{FF2B5EF4-FFF2-40B4-BE49-F238E27FC236}">
                <ns2:creationId id="{E325D28A-A665-4F36-B8EE-F51B918D6D44}"/>
              </a:ext>
            </a:extLst>
          </p:cNvPr>
          <p:cNvSpPr>
            <a:spLocks noGrp="1"/>
          </p:cNvSpPr>
          <p:nvPr/>
        </p:nvSpPr>
        <p:spPr>
          <a:xfrm>
            <a:off x="15240000" y="6838950"/>
            <a:ext cx="1714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20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8%  $15K</a:t>
            </a:r>
          </a:p>
        </p:txBody>
      </p:sp>
      <p:sp>
        <p:nvSpPr>
          <p:cNvPr id="34" name="">
            <a:extLst>
              <a:ext uri="{FF2B5EF4-FFF2-40B4-BE49-F238E27FC236}">
                <ns2:creationId id="{73CAD000-C60A-42E9-BA2F-68D85CC40336}"/>
              </a:ext>
            </a:extLst>
          </p:cNvPr>
          <p:cNvSpPr>
            <a:spLocks noGrp="1"/>
          </p:cNvSpPr>
          <p:nvPr/>
        </p:nvSpPr>
        <p:spPr>
          <a:xfrm>
            <a:off x="9753600" y="7239000"/>
            <a:ext cx="4953000" cy="76200"/>
          </a:xfrm>
          <a:prstGeom prst="rect">
            <a:avLst/>
          </a:prstGeom>
          <a:solidFill>
            <a:srgbClr val="4A3A2A"/>
          </a:solidFill>
        </p:spPr>
      </p:sp>
      <p:sp>
        <p:nvSpPr>
          <p:cNvPr id="35" name="">
            <a:extLst>
              <a:ext uri="{FF2B5EF4-FFF2-40B4-BE49-F238E27FC236}">
                <ns2:creationId id="{35D5E262-E30B-4196-ACA9-13CAB905B6E2}"/>
              </a:ext>
            </a:extLst>
          </p:cNvPr>
          <p:cNvSpPr>
            <a:spLocks noGrp="1"/>
          </p:cNvSpPr>
          <p:nvPr/>
        </p:nvSpPr>
        <p:spPr>
          <a:xfrm>
            <a:off x="9753600" y="7239000"/>
            <a:ext cx="1600200" cy="76200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36" name="">
            <a:extLst>
              <a:ext uri="{FF2B5EF4-FFF2-40B4-BE49-F238E27FC236}">
                <ns2:creationId id="{952535AC-39FE-4F05-A8AB-A8A127F11498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37" name="footer-confidential">
            <a:extLst>
              <a:ext uri="{FF2B5EF4-FFF2-40B4-BE49-F238E27FC236}">
                <ns2:creationId id="{9E553FF6-00A4-49F4-A534-077E19B33FBE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38" name="footer-page">
            <a:extLst>
              <a:ext uri="{FF2B5EF4-FFF2-40B4-BE49-F238E27FC236}">
                <ns2:creationId id="{A2C9AD4D-2263-4CD0-ACC4-09F1EC2E4E42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</p:spTree>
    <p:extLst>
      <p:ext uri="{BB962C8B-B14F-4D97-AF65-F5344CB8AC3E}">
        <ns3:creationId val="911967371"/>
      </p:ext>
    </p:extLst>
  </p:cSld>
</p:sld>
</file>

<file path=ppt/slides/slide12.xml><?xml version="1.0" encoding="utf-8"?>
<p:sld xmlns:a="http://schemas.openxmlformats.org/drawingml/2006/main" xmlns:ns2="http://schemas.microsoft.com/office/drawing/2014/main" xmlns:ns4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3E17474-7DF3-424F-AA2F-36F0567BAE6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pic>
        <p:nvPicPr>
          <p:cNvPr id="2" name=""/>
          <p:cNvPicPr>
            <a:picLocks noChangeAspect="1"/>
          </p:cNvPicPr>
          <p:nvPr/>
        </p:nvPicPr>
        <p:blipFill>
          <a:blip r:embed="Rd60eb0ef624043bd"/>
          <a:srcRect l="0" t="34875" r="0" b="34875"/>
          <a:stretch>
            <a:fillRect l="0" t="0" r="0" b="0"/>
          </a:stretch>
        </p:blipFill>
        <p:spPr>
          <a:xfrm>
            <a:off x="0" y="0"/>
            <a:ext cx="18288000" cy="3905250"/>
          </a:xfrm>
          <a:prstGeom prst="rect">
            <a:avLst/>
          </a:prstGeom>
        </p:spPr>
      </p:pic>
      <p:sp>
        <p:nvSpPr>
          <p:cNvPr id="3" name="">
            <a:extLst>
              <a:ext uri="{FF2B5EF4-FFF2-40B4-BE49-F238E27FC236}">
                <ns2:creationId id="{C39FD1D2-70E1-4F1A-9A23-1601ACE2D5F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3886200"/>
          </a:xfrm>
          <a:prstGeom prst="rect">
            <a:avLst/>
          </a:prstGeom>
          <a:solidFill>
            <a:srgbClr val="1C1814"/>
          </a:solidFill>
        </p:spPr>
      </p:sp>
      <p:pic>
        <p:nvPicPr>
          <p:cNvPr id="4" name=""/>
          <p:cNvPicPr>
            <a:picLocks noChangeAspect="1"/>
          </p:cNvPicPr>
          <p:nvPr/>
        </p:nvPicPr>
        <p:blipFill>
          <a:blip r:embed="R05cf3dc475be4cec"/>
          <a:srcRect l="0" t="34875" r="0" b="34875"/>
          <a:stretch>
            <a:fillRect l="0" t="0" r="0" b="0"/>
          </a:stretch>
        </p:blipFill>
        <p:spPr>
          <a:xfrm>
            <a:off x="0" y="0"/>
            <a:ext cx="18288000" cy="3905250"/>
          </a:xfrm>
          <a:prstGeom prst="rect">
            <a:avLst/>
          </a:prstGeom>
        </p:spPr>
      </p:pic>
      <p:sp>
        <p:nvSpPr>
          <p:cNvPr id="5" name="close-brand">
            <a:extLst>
              <a:ext uri="{FF2B5EF4-FFF2-40B4-BE49-F238E27FC236}">
                <ns2:creationId id="{B23AF27D-FEB1-46A2-8B57-A17CA0B1CE89}"/>
              </a:ext>
            </a:extLst>
          </p:cNvPr>
          <p:cNvSpPr>
            <a:spLocks noGrp="1"/>
          </p:cNvSpPr>
          <p:nvPr/>
        </p:nvSpPr>
        <p:spPr>
          <a:xfrm>
            <a:off x="876300" y="666750"/>
            <a:ext cx="4953000" cy="4191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4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4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6" name="close-title">
            <a:extLst>
              <a:ext uri="{FF2B5EF4-FFF2-40B4-BE49-F238E27FC236}">
                <ns2:creationId id="{52800F6D-B6F0-4F41-BE17-77C5F8680D5C}"/>
              </a:ext>
            </a:extLst>
          </p:cNvPr>
          <p:cNvSpPr>
            <a:spLocks noGrp="1"/>
          </p:cNvSpPr>
          <p:nvPr/>
        </p:nvSpPr>
        <p:spPr>
          <a:xfrm>
            <a:off x="876300" y="4819650"/>
            <a:ext cx="9906000" cy="19050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8000"/>
              </a:lnSpc>
              <a:buNone/>
              <a:defRPr sz="7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7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next standard is care clients can recognize.</a:t>
            </a:r>
          </a:p>
        </p:txBody>
      </p:sp>
      <p:sp>
        <p:nvSpPr>
          <p:cNvPr id="7" name="close-copy">
            <a:extLst>
              <a:ext uri="{FF2B5EF4-FFF2-40B4-BE49-F238E27FC236}">
                <ns2:creationId id="{778E3644-16E6-4A15-AE74-37F059BD7709}"/>
              </a:ext>
            </a:extLst>
          </p:cNvPr>
          <p:cNvSpPr>
            <a:spLocks noGrp="1"/>
          </p:cNvSpPr>
          <p:nvPr/>
        </p:nvSpPr>
        <p:spPr>
          <a:xfrm>
            <a:off x="933450" y="7048500"/>
            <a:ext cx="8572500" cy="8001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1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21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Join us in building the certification, credential, and visible trust mark for trauma-informed beauty care.</a:t>
            </a:r>
          </a:p>
        </p:txBody>
      </p:sp>
      <p:sp>
        <p:nvSpPr>
          <p:cNvPr id="8" name="">
            <a:extLst>
              <a:ext uri="{FF2B5EF4-FFF2-40B4-BE49-F238E27FC236}">
                <ns2:creationId id="{8689DD96-1895-4069-A8D9-14382F544C35}"/>
              </a:ext>
            </a:extLst>
          </p:cNvPr>
          <p:cNvSpPr>
            <a:spLocks noGrp="1"/>
          </p:cNvSpPr>
          <p:nvPr/>
        </p:nvSpPr>
        <p:spPr>
          <a:xfrm>
            <a:off x="11620500" y="5524500"/>
            <a:ext cx="4000500" cy="9525"/>
          </a:xfrm>
          <a:prstGeom prst="rect">
            <a:avLst/>
          </a:prstGeom>
          <a:solidFill>
            <a:srgbClr val="A6814E"/>
          </a:solidFill>
        </p:spPr>
      </p:sp>
      <p:sp>
        <p:nvSpPr>
          <p:cNvPr id="9" name="close-invest-label">
            <a:extLst>
              <a:ext uri="{FF2B5EF4-FFF2-40B4-BE49-F238E27FC236}">
                <ns2:creationId id="{5E7FC5AA-AD9D-4787-AEB2-DBF03C4B5CDC}"/>
              </a:ext>
            </a:extLst>
          </p:cNvPr>
          <p:cNvSpPr>
            <a:spLocks noGrp="1"/>
          </p:cNvSpPr>
          <p:nvPr/>
        </p:nvSpPr>
        <p:spPr>
          <a:xfrm>
            <a:off x="11620500" y="5581650"/>
            <a:ext cx="4000500" cy="4191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The Investment</a:t>
            </a:r>
          </a:p>
        </p:txBody>
      </p:sp>
      <p:sp>
        <p:nvSpPr>
          <p:cNvPr id="10" name="close-invest">
            <a:extLst>
              <a:ext uri="{FF2B5EF4-FFF2-40B4-BE49-F238E27FC236}">
                <ns2:creationId id="{BF0F98FF-671C-4FD8-91C5-AACD34A0C293}"/>
              </a:ext>
            </a:extLst>
          </p:cNvPr>
          <p:cNvSpPr>
            <a:spLocks noGrp="1"/>
          </p:cNvSpPr>
          <p:nvPr/>
        </p:nvSpPr>
        <p:spPr>
          <a:xfrm>
            <a:off x="11620500" y="6057900"/>
            <a:ext cx="5715000" cy="5334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4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34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$200,000 for 20% equity</a:t>
            </a:r>
          </a:p>
        </p:txBody>
      </p:sp>
      <p:sp>
        <p:nvSpPr>
          <p:cNvPr id="11" name="close-founder">
            <a:extLst>
              <a:ext uri="{FF2B5EF4-FFF2-40B4-BE49-F238E27FC236}">
                <ns2:creationId id="{E77AA7C6-BF5E-4741-8ECB-4E98A700003B}"/>
              </a:ext>
            </a:extLst>
          </p:cNvPr>
          <p:cNvSpPr>
            <a:spLocks noGrp="1"/>
          </p:cNvSpPr>
          <p:nvPr/>
        </p:nvSpPr>
        <p:spPr>
          <a:xfrm>
            <a:off x="11620500" y="7067550"/>
            <a:ext cx="4953000" cy="704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Veronica Robles</a:t>
            </a:r>
          </a:p>
          <a:p>
            <a:pPr algn="l">
              <a:lnSpc>
                <a:spcPct val="120000"/>
              </a:lnSpc>
              <a:buNone/>
              <a:defRPr sz="1800" b="0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Founder &amp; CEO, The Care Chair LLC</a:t>
            </a:r>
          </a:p>
        </p:txBody>
      </p:sp>
      <p:sp>
        <p:nvSpPr>
          <p:cNvPr id="12" name="">
            <a:extLst>
              <a:ext uri="{FF2B5EF4-FFF2-40B4-BE49-F238E27FC236}">
                <ns2:creationId id="{A28258A5-30F0-404D-B710-1DF1DA74E3E1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3" name="footer-confidential">
            <a:extLst>
              <a:ext uri="{FF2B5EF4-FFF2-40B4-BE49-F238E27FC236}">
                <ns2:creationId id="{1F2A97F8-DE09-4475-9350-260E253A5E90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14" name="footer-page">
            <a:extLst>
              <a:ext uri="{FF2B5EF4-FFF2-40B4-BE49-F238E27FC236}">
                <ns2:creationId id="{26195082-FDD5-4828-8095-E567E384EBDC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</p:spTree>
    <p:extLst>
      <p:ext uri="{BB962C8B-B14F-4D97-AF65-F5344CB8AC3E}">
        <ns4:creationId val="127133048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64077-EDBD-4324-8B05-D8802F57F27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sp>
        <p:nvSpPr>
          <p:cNvPr id="2" name="brand">
            <a:extLst>
              <a:ext uri="{FF2B5EF4-FFF2-40B4-BE49-F238E27FC236}">
                <ns2:creationId id="{9EB47354-2DD8-4A5B-8236-479DDA96E8B5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BD6611B7-1036-44D9-8F97-6A661AD7BD2B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4" name="overline">
            <a:extLst>
              <a:ext uri="{FF2B5EF4-FFF2-40B4-BE49-F238E27FC236}">
                <ns2:creationId id="{11C37B68-A259-443D-ABFC-E6894254D9B6}"/>
              </a:ext>
            </a:extLst>
          </p:cNvPr>
          <p:cNvSpPr>
            <a:spLocks noGrp="1"/>
          </p:cNvSpPr>
          <p:nvPr/>
        </p:nvSpPr>
        <p:spPr>
          <a:xfrm>
            <a:off x="876300" y="1600200"/>
            <a:ext cx="7239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— THE CATEGORY GAP</a:t>
            </a:r>
          </a:p>
        </p:txBody>
      </p:sp>
      <p:sp>
        <p:nvSpPr>
          <p:cNvPr id="5" name="problem-title">
            <a:extLst>
              <a:ext uri="{FF2B5EF4-FFF2-40B4-BE49-F238E27FC236}">
                <ns2:creationId id="{2CEEE15C-5F20-4E29-BF86-2F4E79045CE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9810750" cy="3352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0000"/>
              </a:lnSpc>
              <a:buNone/>
              <a:def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Beauty services are intimate.</a:t>
            </a:r>
          </a:p>
          <a:p>
            <a:pPr algn="l">
              <a:lnSpc>
                <a:spcPct val="100000"/>
              </a:lnSpc>
              <a:buNone/>
              <a:def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industry trains for technique,</a:t>
            </a:r>
          </a:p>
          <a:p>
            <a:pPr algn="l">
              <a:lnSpc>
                <a:spcPct val="100000"/>
              </a:lnSpc>
              <a:buNone/>
              <a:def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60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not the moment a client shuts down.</a:t>
            </a:r>
          </a:p>
        </p:txBody>
      </p:sp>
      <p:sp>
        <p:nvSpPr>
          <p:cNvPr id="6" name="problem-body">
            <a:extLst>
              <a:ext uri="{FF2B5EF4-FFF2-40B4-BE49-F238E27FC236}">
                <ns2:creationId id="{4E79F86D-F016-4BD6-B501-2562317336DA}"/>
              </a:ext>
            </a:extLst>
          </p:cNvPr>
          <p:cNvSpPr>
            <a:spLocks noGrp="1"/>
          </p:cNvSpPr>
          <p:nvPr/>
        </p:nvSpPr>
        <p:spPr>
          <a:xfrm>
            <a:off x="11239500" y="2590800"/>
            <a:ext cx="5715000" cy="20002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1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21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Stylists, estheticians, makeup artists, and beauty advisors already encounter distress, sensory overwhelm, trauma cues, and consent-sensitive moments. Most have never been given a practical language for what to do next.</a:t>
            </a:r>
          </a:p>
        </p:txBody>
      </p:sp>
      <p:sp>
        <p:nvSpPr>
          <p:cNvPr id="7" name="">
            <a:extLst>
              <a:ext uri="{FF2B5EF4-FFF2-40B4-BE49-F238E27FC236}">
                <ns2:creationId id="{B8412179-3BD9-46E9-AE8F-4433C365D8E2}"/>
              </a:ext>
            </a:extLst>
          </p:cNvPr>
          <p:cNvSpPr>
            <a:spLocks noGrp="1"/>
          </p:cNvSpPr>
          <p:nvPr/>
        </p:nvSpPr>
        <p:spPr>
          <a:xfrm>
            <a:off x="914400" y="59436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8" name="item-num-01">
            <a:extLst>
              <a:ext uri="{FF2B5EF4-FFF2-40B4-BE49-F238E27FC236}">
                <ns2:creationId id="{E1E7F9C2-EB29-412D-80D9-006AA45628D5}"/>
              </a:ext>
            </a:extLst>
          </p:cNvPr>
          <p:cNvSpPr>
            <a:spLocks noGrp="1"/>
          </p:cNvSpPr>
          <p:nvPr/>
        </p:nvSpPr>
        <p:spPr>
          <a:xfrm>
            <a:off x="876300" y="67056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9" name="item-title-01">
            <a:extLst>
              <a:ext uri="{FF2B5EF4-FFF2-40B4-BE49-F238E27FC236}">
                <ns2:creationId id="{FA83569C-8D4B-4943-8DA6-98E536D45B00}"/>
              </a:ext>
            </a:extLst>
          </p:cNvPr>
          <p:cNvSpPr>
            <a:spLocks noGrp="1"/>
          </p:cNvSpPr>
          <p:nvPr/>
        </p:nvSpPr>
        <p:spPr>
          <a:xfrm>
            <a:off x="1714500" y="6743700"/>
            <a:ext cx="4114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VISIBLE NEED</a:t>
            </a:r>
          </a:p>
        </p:txBody>
      </p:sp>
      <p:sp>
        <p:nvSpPr>
          <p:cNvPr id="10" name="item-body-01">
            <a:extLst>
              <a:ext uri="{FF2B5EF4-FFF2-40B4-BE49-F238E27FC236}">
                <ns2:creationId id="{E075C4D5-F806-4A9F-90B7-2928F3C5DF05}"/>
              </a:ext>
            </a:extLst>
          </p:cNvPr>
          <p:cNvSpPr>
            <a:spLocks noGrp="1"/>
          </p:cNvSpPr>
          <p:nvPr/>
        </p:nvSpPr>
        <p:spPr>
          <a:xfrm>
            <a:off x="1714500" y="7105650"/>
            <a:ext cx="4114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Clients bring real nervous systems into the chair. The service can either create safety or add friction.</a:t>
            </a:r>
          </a:p>
        </p:txBody>
      </p:sp>
      <p:sp>
        <p:nvSpPr>
          <p:cNvPr id="11" name="item-num-02">
            <a:extLst>
              <a:ext uri="{FF2B5EF4-FFF2-40B4-BE49-F238E27FC236}">
                <ns2:creationId id="{709F527F-9A9C-4567-B58D-38A138BD339E}"/>
              </a:ext>
            </a:extLst>
          </p:cNvPr>
          <p:cNvSpPr>
            <a:spLocks noGrp="1"/>
          </p:cNvSpPr>
          <p:nvPr/>
        </p:nvSpPr>
        <p:spPr>
          <a:xfrm>
            <a:off x="6667500" y="67056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2" name="item-title-02">
            <a:extLst>
              <a:ext uri="{FF2B5EF4-FFF2-40B4-BE49-F238E27FC236}">
                <ns2:creationId id="{B2AE53AB-677B-4404-B47D-B1889FA5AD90}"/>
              </a:ext>
            </a:extLst>
          </p:cNvPr>
          <p:cNvSpPr>
            <a:spLocks noGrp="1"/>
          </p:cNvSpPr>
          <p:nvPr/>
        </p:nvSpPr>
        <p:spPr>
          <a:xfrm>
            <a:off x="7505700" y="6743700"/>
            <a:ext cx="43053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MISSING TRAINING</a:t>
            </a:r>
          </a:p>
        </p:txBody>
      </p:sp>
      <p:sp>
        <p:nvSpPr>
          <p:cNvPr id="13" name="item-body-02">
            <a:extLst>
              <a:ext uri="{FF2B5EF4-FFF2-40B4-BE49-F238E27FC236}">
                <ns2:creationId id="{C046DC6E-8D85-4BE6-85CB-31E14BC9F83D}"/>
              </a:ext>
            </a:extLst>
          </p:cNvPr>
          <p:cNvSpPr>
            <a:spLocks noGrp="1"/>
          </p:cNvSpPr>
          <p:nvPr/>
        </p:nvSpPr>
        <p:spPr>
          <a:xfrm>
            <a:off x="7505700" y="7105650"/>
            <a:ext cx="43053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Traditional beauty education does not teach trauma-aware communication, pacing, consent, or boundaries.</a:t>
            </a:r>
          </a:p>
        </p:txBody>
      </p:sp>
      <p:sp>
        <p:nvSpPr>
          <p:cNvPr id="14" name="item-num-03">
            <a:extLst>
              <a:ext uri="{FF2B5EF4-FFF2-40B4-BE49-F238E27FC236}">
                <ns2:creationId id="{4CC34A82-7F07-43D7-AC9D-12739577AC53}"/>
              </a:ext>
            </a:extLst>
          </p:cNvPr>
          <p:cNvSpPr>
            <a:spLocks noGrp="1"/>
          </p:cNvSpPr>
          <p:nvPr/>
        </p:nvSpPr>
        <p:spPr>
          <a:xfrm>
            <a:off x="12382500" y="67056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5" name="item-title-03">
            <a:extLst>
              <a:ext uri="{FF2B5EF4-FFF2-40B4-BE49-F238E27FC236}">
                <ns2:creationId id="{A100D464-B35E-4DAA-8E26-3B8BFB18B4DD}"/>
              </a:ext>
            </a:extLst>
          </p:cNvPr>
          <p:cNvSpPr>
            <a:spLocks noGrp="1"/>
          </p:cNvSpPr>
          <p:nvPr/>
        </p:nvSpPr>
        <p:spPr>
          <a:xfrm>
            <a:off x="13220700" y="6743700"/>
            <a:ext cx="39243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RECOGNIZABLE SIGNAL</a:t>
            </a:r>
          </a:p>
        </p:txBody>
      </p:sp>
      <p:sp>
        <p:nvSpPr>
          <p:cNvPr id="16" name="item-body-03">
            <a:extLst>
              <a:ext uri="{FF2B5EF4-FFF2-40B4-BE49-F238E27FC236}">
                <ns2:creationId id="{2B6BFBBE-4C6D-4D56-9859-18FA30A43869}"/>
              </a:ext>
            </a:extLst>
          </p:cNvPr>
          <p:cNvSpPr>
            <a:spLocks noGrp="1"/>
          </p:cNvSpPr>
          <p:nvPr/>
        </p:nvSpPr>
        <p:spPr>
          <a:xfrm>
            <a:off x="13220700" y="7105650"/>
            <a:ext cx="39243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Clients need an easy way to find professionals who understand care-first service.</a:t>
            </a:r>
          </a:p>
        </p:txBody>
      </p:sp>
      <p:sp>
        <p:nvSpPr>
          <p:cNvPr id="17" name="">
            <a:extLst>
              <a:ext uri="{FF2B5EF4-FFF2-40B4-BE49-F238E27FC236}">
                <ns2:creationId id="{48AD0C0B-D89D-427B-BF9C-DB5E14A25117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8" name="footer-confidential">
            <a:extLst>
              <a:ext uri="{FF2B5EF4-FFF2-40B4-BE49-F238E27FC236}">
                <ns2:creationId id="{0BDF4E66-5FE8-41DA-9924-1AA461CFFFB3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19" name="footer-page">
            <a:extLst>
              <a:ext uri="{FF2B5EF4-FFF2-40B4-BE49-F238E27FC236}">
                <ns2:creationId id="{5F4BE817-A05C-4374-B623-30481B87CE71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</p:spTree>
    <p:extLst>
      <p:ext uri="{BB962C8B-B14F-4D97-AF65-F5344CB8AC3E}">
        <ns3:creationId val="10698837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ns4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E590FC67-49F6-4FE2-B9D7-967FAC5CDE9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pic>
        <p:nvPicPr>
          <p:cNvPr id="2" name=""/>
          <p:cNvPicPr>
            <a:picLocks noChangeAspect="1"/>
          </p:cNvPicPr>
          <p:nvPr/>
        </p:nvPicPr>
        <p:blipFill>
          <a:blip r:embed="Rbfc4b449e6e94b6f"/>
          <a:srcRect l="6127" t="0" r="6127" b="0"/>
          <a:stretch>
            <a:fillRect l="0" t="0" r="0" b="0"/>
          </a:stretch>
        </p:blipFill>
        <p:spPr>
          <a:xfrm>
            <a:off x="0" y="0"/>
            <a:ext cx="6096000" cy="10287000"/>
          </a:xfrm>
          <a:prstGeom prst="rect">
            <a:avLst/>
          </a:prstGeom>
        </p:spPr>
      </p:pic>
      <p:sp>
        <p:nvSpPr>
          <p:cNvPr id="3" name="brand">
            <a:extLst>
              <a:ext uri="{FF2B5EF4-FFF2-40B4-BE49-F238E27FC236}">
                <ns2:creationId id="{5BE2156B-830F-4438-8FBD-A9CFA9EE214F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4" name="page">
            <a:extLst>
              <a:ext uri="{FF2B5EF4-FFF2-40B4-BE49-F238E27FC236}">
                <ns2:creationId id="{A97A6E20-4B73-4FDA-89D2-401DDD4F192D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5" name="overline">
            <a:extLst>
              <a:ext uri="{FF2B5EF4-FFF2-40B4-BE49-F238E27FC236}">
                <ns2:creationId id="{118A5443-EED6-41FE-9A7A-776555D44EBA}"/>
              </a:ext>
            </a:extLst>
          </p:cNvPr>
          <p:cNvSpPr>
            <a:spLocks noGrp="1"/>
          </p:cNvSpPr>
          <p:nvPr/>
        </p:nvSpPr>
        <p:spPr>
          <a:xfrm>
            <a:off x="7239000" y="1619250"/>
            <a:ext cx="66675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— ORIGIN TO PRODUCT</a:t>
            </a:r>
          </a:p>
        </p:txBody>
      </p:sp>
      <p:sp>
        <p:nvSpPr>
          <p:cNvPr id="6" name="origin-title">
            <a:extLst>
              <a:ext uri="{FF2B5EF4-FFF2-40B4-BE49-F238E27FC236}">
                <ns2:creationId id="{F923EE8C-4140-4A6E-8726-3A8162DAC3EE}"/>
              </a:ext>
            </a:extLst>
          </p:cNvPr>
          <p:cNvSpPr>
            <a:spLocks noGrp="1"/>
          </p:cNvSpPr>
          <p:nvPr/>
        </p:nvSpPr>
        <p:spPr>
          <a:xfrm>
            <a:off x="7239000" y="2381250"/>
            <a:ext cx="8763000" cy="1809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6000"/>
              </a:lnSpc>
              <a:buNone/>
              <a:defRPr sz="57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7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Born in survivor service.</a:t>
            </a:r>
          </a:p>
          <a:p>
            <a:pPr algn="l">
              <a:lnSpc>
                <a:spcPct val="96000"/>
              </a:lnSpc>
              <a:buNone/>
              <a:defRPr sz="57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7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Built for scale.</a:t>
            </a:r>
          </a:p>
        </p:txBody>
      </p:sp>
      <p:sp>
        <p:nvSpPr>
          <p:cNvPr id="7" name="origin-body">
            <a:extLst>
              <a:ext uri="{FF2B5EF4-FFF2-40B4-BE49-F238E27FC236}">
                <ns2:creationId id="{57300779-8861-4CF7-96EA-1448AA0B79AD}"/>
              </a:ext>
            </a:extLst>
          </p:cNvPr>
          <p:cNvSpPr>
            <a:spLocks noGrp="1"/>
          </p:cNvSpPr>
          <p:nvPr/>
        </p:nvSpPr>
        <p:spPr>
          <a:xfrm>
            <a:off x="7296150" y="4552950"/>
            <a:ext cx="7620000" cy="11811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1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21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The Care Chair translates Veronica Robles’ nonprofit work with survivors into a professional curriculum beauty teams can actually use behind the chair.</a:t>
            </a:r>
          </a:p>
        </p:txBody>
      </p:sp>
      <p:sp>
        <p:nvSpPr>
          <p:cNvPr id="8" name="">
            <a:extLst>
              <a:ext uri="{FF2B5EF4-FFF2-40B4-BE49-F238E27FC236}">
                <ns2:creationId id="{E58A092C-41A2-4344-9668-E74D14AFD987}"/>
              </a:ext>
            </a:extLst>
          </p:cNvPr>
          <p:cNvSpPr>
            <a:spLocks noGrp="1"/>
          </p:cNvSpPr>
          <p:nvPr/>
        </p:nvSpPr>
        <p:spPr>
          <a:xfrm>
            <a:off x="7239000" y="6248400"/>
            <a:ext cx="89916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9" name="item-num-01">
            <a:extLst>
              <a:ext uri="{FF2B5EF4-FFF2-40B4-BE49-F238E27FC236}">
                <ns2:creationId id="{13361F2D-5D41-4F1C-AC54-AE7CABCAB6C7}"/>
              </a:ext>
            </a:extLst>
          </p:cNvPr>
          <p:cNvSpPr>
            <a:spLocks noGrp="1"/>
          </p:cNvSpPr>
          <p:nvPr/>
        </p:nvSpPr>
        <p:spPr>
          <a:xfrm>
            <a:off x="7239000" y="67627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10" name="item-title-01">
            <a:extLst>
              <a:ext uri="{FF2B5EF4-FFF2-40B4-BE49-F238E27FC236}">
                <ns2:creationId id="{45DC6B98-41CF-4680-8EBF-1AD02F1AD00C}"/>
              </a:ext>
            </a:extLst>
          </p:cNvPr>
          <p:cNvSpPr>
            <a:spLocks noGrp="1"/>
          </p:cNvSpPr>
          <p:nvPr/>
        </p:nvSpPr>
        <p:spPr>
          <a:xfrm>
            <a:off x="8077200" y="6800850"/>
            <a:ext cx="69723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SURVIVOR-INFORMED</a:t>
            </a:r>
          </a:p>
        </p:txBody>
      </p:sp>
      <p:sp>
        <p:nvSpPr>
          <p:cNvPr id="11" name="item-body-01">
            <a:extLst>
              <a:ext uri="{FF2B5EF4-FFF2-40B4-BE49-F238E27FC236}">
                <ns2:creationId id="{39534F84-31DD-4281-A931-4DCE0B08578C}"/>
              </a:ext>
            </a:extLst>
          </p:cNvPr>
          <p:cNvSpPr>
            <a:spLocks noGrp="1"/>
          </p:cNvSpPr>
          <p:nvPr/>
        </p:nvSpPr>
        <p:spPr>
          <a:xfrm>
            <a:off x="8077200" y="7162800"/>
            <a:ext cx="69723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The original insight came from real salon services where normal appointment rhythm was not enough.</a:t>
            </a:r>
          </a:p>
        </p:txBody>
      </p:sp>
      <p:sp>
        <p:nvSpPr>
          <p:cNvPr id="12" name="item-num-02">
            <a:extLst>
              <a:ext uri="{FF2B5EF4-FFF2-40B4-BE49-F238E27FC236}">
                <ns2:creationId id="{0917C671-AFA2-4934-A17C-29278A5DBB91}"/>
              </a:ext>
            </a:extLst>
          </p:cNvPr>
          <p:cNvSpPr>
            <a:spLocks noGrp="1"/>
          </p:cNvSpPr>
          <p:nvPr/>
        </p:nvSpPr>
        <p:spPr>
          <a:xfrm>
            <a:off x="7239000" y="81534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3" name="item-title-02">
            <a:extLst>
              <a:ext uri="{FF2B5EF4-FFF2-40B4-BE49-F238E27FC236}">
                <ns2:creationId id="{3AA7AFF8-7F23-4C59-9160-2CCC12880300}"/>
              </a:ext>
            </a:extLst>
          </p:cNvPr>
          <p:cNvSpPr>
            <a:spLocks noGrp="1"/>
          </p:cNvSpPr>
          <p:nvPr/>
        </p:nvSpPr>
        <p:spPr>
          <a:xfrm>
            <a:off x="8077200" y="8191500"/>
            <a:ext cx="69723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PROFESSIONALLY PACKAGED</a:t>
            </a:r>
          </a:p>
        </p:txBody>
      </p:sp>
      <p:sp>
        <p:nvSpPr>
          <p:cNvPr id="14" name="item-body-02">
            <a:extLst>
              <a:ext uri="{FF2B5EF4-FFF2-40B4-BE49-F238E27FC236}">
                <ns2:creationId id="{31A6FA61-407B-4950-87FC-F79A5BA7D655}"/>
              </a:ext>
            </a:extLst>
          </p:cNvPr>
          <p:cNvSpPr>
            <a:spLocks noGrp="1"/>
          </p:cNvSpPr>
          <p:nvPr/>
        </p:nvSpPr>
        <p:spPr>
          <a:xfrm>
            <a:off x="8077200" y="8553450"/>
            <a:ext cx="69723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A certifiable course, badge, membership, toolkit, and directory make the care standard visible.</a:t>
            </a:r>
          </a:p>
        </p:txBody>
      </p:sp>
    </p:spTree>
    <p:extLst>
      <p:ext uri="{BB962C8B-B14F-4D97-AF65-F5344CB8AC3E}">
        <ns4:creationId val="1829224329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176A83F-6FDF-4ADC-B3A3-2256F10186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sp>
        <p:nvSpPr>
          <p:cNvPr id="2" name="brand">
            <a:extLst>
              <a:ext uri="{FF2B5EF4-FFF2-40B4-BE49-F238E27FC236}">
                <ns2:creationId id="{57AE02D7-5AC6-496E-B2B4-9A0A2BE32588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AEBE7B75-207E-49D2-9956-BB4E97705A50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4" name="overline">
            <a:extLst>
              <a:ext uri="{FF2B5EF4-FFF2-40B4-BE49-F238E27FC236}">
                <ns2:creationId id="{0D50FC36-2336-425D-8B1D-FF57305511F0}"/>
              </a:ext>
            </a:extLst>
          </p:cNvPr>
          <p:cNvSpPr>
            <a:spLocks noGrp="1"/>
          </p:cNvSpPr>
          <p:nvPr/>
        </p:nvSpPr>
        <p:spPr>
          <a:xfrm>
            <a:off x="876300" y="1524000"/>
            <a:ext cx="7239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— PRODUCT SUITE</a:t>
            </a:r>
          </a:p>
        </p:txBody>
      </p:sp>
      <p:sp>
        <p:nvSpPr>
          <p:cNvPr id="5" name="product-title">
            <a:extLst>
              <a:ext uri="{FF2B5EF4-FFF2-40B4-BE49-F238E27FC236}">
                <ns2:creationId id="{BF4AB171-7D65-41AB-89C4-F0AB533820F5}"/>
              </a:ext>
            </a:extLst>
          </p:cNvPr>
          <p:cNvSpPr>
            <a:spLocks noGrp="1"/>
          </p:cNvSpPr>
          <p:nvPr/>
        </p:nvSpPr>
        <p:spPr>
          <a:xfrm>
            <a:off x="876300" y="2171700"/>
            <a:ext cx="8572500" cy="8572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525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25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One certification opens the ecosystem.</a:t>
            </a:r>
          </a:p>
        </p:txBody>
      </p:sp>
      <p:sp>
        <p:nvSpPr>
          <p:cNvPr id="6" name="product-body">
            <a:extLst>
              <a:ext uri="{FF2B5EF4-FFF2-40B4-BE49-F238E27FC236}">
                <ns2:creationId id="{B1E6DB60-A345-4F63-ADBF-18E91104C9CF}"/>
              </a:ext>
            </a:extLst>
          </p:cNvPr>
          <p:cNvSpPr>
            <a:spLocks noGrp="1"/>
          </p:cNvSpPr>
          <p:nvPr/>
        </p:nvSpPr>
        <p:spPr>
          <a:xfrm>
            <a:off x="9715500" y="2266950"/>
            <a:ext cx="7239000" cy="9525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02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202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The Care Chair is not only a course. It is a credential, a visible salon signal, a continuing membership, and a client-facing discovery layer.</a:t>
            </a:r>
          </a:p>
        </p:txBody>
      </p:sp>
      <p:sp>
        <p:nvSpPr>
          <p:cNvPr id="7" name="">
            <a:extLst>
              <a:ext uri="{FF2B5EF4-FFF2-40B4-BE49-F238E27FC236}">
                <ns2:creationId id="{55AE2569-093A-4EAD-93E7-F57A82B88976}"/>
              </a:ext>
            </a:extLst>
          </p:cNvPr>
          <p:cNvSpPr>
            <a:spLocks noGrp="1"/>
          </p:cNvSpPr>
          <p:nvPr/>
        </p:nvSpPr>
        <p:spPr>
          <a:xfrm>
            <a:off x="914400" y="4191000"/>
            <a:ext cx="3124200" cy="9525"/>
          </a:xfrm>
          <a:prstGeom prst="rect">
            <a:avLst/>
          </a:prstGeom>
          <a:solidFill>
            <a:srgbClr val="A6814E"/>
          </a:solidFill>
        </p:spPr>
      </p:sp>
      <p:sp>
        <p:nvSpPr>
          <p:cNvPr id="8" name="product-num-0">
            <a:extLst>
              <a:ext uri="{FF2B5EF4-FFF2-40B4-BE49-F238E27FC236}">
                <ns2:creationId id="{7BF1EA48-8E05-4D78-9F5C-F902FDB89471}"/>
              </a:ext>
            </a:extLst>
          </p:cNvPr>
          <p:cNvSpPr>
            <a:spLocks noGrp="1"/>
          </p:cNvSpPr>
          <p:nvPr/>
        </p:nvSpPr>
        <p:spPr>
          <a:xfrm>
            <a:off x="876300" y="4629150"/>
            <a:ext cx="1143000" cy="5905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9" name="product-title-0">
            <a:extLst>
              <a:ext uri="{FF2B5EF4-FFF2-40B4-BE49-F238E27FC236}">
                <ns2:creationId id="{EDB0781F-5763-47E8-9D63-9ACE12EDFBFD}"/>
              </a:ext>
            </a:extLst>
          </p:cNvPr>
          <p:cNvSpPr>
            <a:spLocks noGrp="1"/>
          </p:cNvSpPr>
          <p:nvPr/>
        </p:nvSpPr>
        <p:spPr>
          <a:xfrm>
            <a:off x="876300" y="5486400"/>
            <a:ext cx="3429000" cy="495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42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CERTIFICATION</a:t>
            </a:r>
          </a:p>
        </p:txBody>
      </p:sp>
      <p:sp>
        <p:nvSpPr>
          <p:cNvPr id="10" name="product-body-0">
            <a:extLst>
              <a:ext uri="{FF2B5EF4-FFF2-40B4-BE49-F238E27FC236}">
                <ns2:creationId id="{0EB0B565-389C-47C0-9004-B1B26042DB30}"/>
              </a:ext>
            </a:extLst>
          </p:cNvPr>
          <p:cNvSpPr>
            <a:spLocks noGrp="1"/>
          </p:cNvSpPr>
          <p:nvPr/>
        </p:nvSpPr>
        <p:spPr>
          <a:xfrm>
            <a:off x="876300" y="6191250"/>
            <a:ext cx="3238500" cy="1428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$99 online curriculum with certificate, TCC badge, and CE pathway.</a:t>
            </a:r>
          </a:p>
        </p:txBody>
      </p:sp>
      <p:sp>
        <p:nvSpPr>
          <p:cNvPr id="11" name="">
            <a:extLst>
              <a:ext uri="{FF2B5EF4-FFF2-40B4-BE49-F238E27FC236}">
                <ns2:creationId id="{F03EA2E3-0520-43FE-9D8E-53118F5DF3DE}"/>
              </a:ext>
            </a:extLst>
          </p:cNvPr>
          <p:cNvSpPr>
            <a:spLocks noGrp="1"/>
          </p:cNvSpPr>
          <p:nvPr/>
        </p:nvSpPr>
        <p:spPr>
          <a:xfrm>
            <a:off x="5181600" y="4191000"/>
            <a:ext cx="31242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2" name="product-num-1">
            <a:extLst>
              <a:ext uri="{FF2B5EF4-FFF2-40B4-BE49-F238E27FC236}">
                <ns2:creationId id="{DB51A8A6-E022-4261-88C3-CB79F78C1273}"/>
              </a:ext>
            </a:extLst>
          </p:cNvPr>
          <p:cNvSpPr>
            <a:spLocks noGrp="1"/>
          </p:cNvSpPr>
          <p:nvPr/>
        </p:nvSpPr>
        <p:spPr>
          <a:xfrm>
            <a:off x="5162550" y="4629150"/>
            <a:ext cx="1143000" cy="5905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3" name="product-title-1">
            <a:extLst>
              <a:ext uri="{FF2B5EF4-FFF2-40B4-BE49-F238E27FC236}">
                <ns2:creationId id="{999DA21A-9F94-471C-BF63-D369BEC66C1D}"/>
              </a:ext>
            </a:extLst>
          </p:cNvPr>
          <p:cNvSpPr>
            <a:spLocks noGrp="1"/>
          </p:cNvSpPr>
          <p:nvPr/>
        </p:nvSpPr>
        <p:spPr>
          <a:xfrm>
            <a:off x="5162550" y="5486400"/>
            <a:ext cx="3429000" cy="495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42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CHAIR SIDE™</a:t>
            </a:r>
          </a:p>
        </p:txBody>
      </p:sp>
      <p:sp>
        <p:nvSpPr>
          <p:cNvPr id="14" name="product-body-1">
            <a:extLst>
              <a:ext uri="{FF2B5EF4-FFF2-40B4-BE49-F238E27FC236}">
                <ns2:creationId id="{91F54A00-C2CC-4FA3-9E16-B914411A29AA}"/>
              </a:ext>
            </a:extLst>
          </p:cNvPr>
          <p:cNvSpPr>
            <a:spLocks noGrp="1"/>
          </p:cNvSpPr>
          <p:nvPr/>
        </p:nvSpPr>
        <p:spPr>
          <a:xfrm>
            <a:off x="5162550" y="6191250"/>
            <a:ext cx="3238500" cy="1428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Monthly practice tools, experts, community, and new modules.</a:t>
            </a:r>
          </a:p>
        </p:txBody>
      </p:sp>
      <p:sp>
        <p:nvSpPr>
          <p:cNvPr id="15" name="">
            <a:extLst>
              <a:ext uri="{FF2B5EF4-FFF2-40B4-BE49-F238E27FC236}">
                <ns2:creationId id="{4DEF97F4-F5F6-421C-A0F7-6C2E8CFD5F8C}"/>
              </a:ext>
            </a:extLst>
          </p:cNvPr>
          <p:cNvSpPr>
            <a:spLocks noGrp="1"/>
          </p:cNvSpPr>
          <p:nvPr/>
        </p:nvSpPr>
        <p:spPr>
          <a:xfrm>
            <a:off x="9448800" y="4191000"/>
            <a:ext cx="31242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6" name="product-num-2">
            <a:extLst>
              <a:ext uri="{FF2B5EF4-FFF2-40B4-BE49-F238E27FC236}">
                <ns2:creationId id="{BB2CBC19-FC34-4B99-804C-157D413DF665}"/>
              </a:ext>
            </a:extLst>
          </p:cNvPr>
          <p:cNvSpPr>
            <a:spLocks noGrp="1"/>
          </p:cNvSpPr>
          <p:nvPr/>
        </p:nvSpPr>
        <p:spPr>
          <a:xfrm>
            <a:off x="9448800" y="4629150"/>
            <a:ext cx="1143000" cy="5905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7" name="product-title-2">
            <a:extLst>
              <a:ext uri="{FF2B5EF4-FFF2-40B4-BE49-F238E27FC236}">
                <ns2:creationId id="{0898A449-49DD-4B23-8E22-B66FB59B23D7}"/>
              </a:ext>
            </a:extLst>
          </p:cNvPr>
          <p:cNvSpPr>
            <a:spLocks noGrp="1"/>
          </p:cNvSpPr>
          <p:nvPr/>
        </p:nvSpPr>
        <p:spPr>
          <a:xfrm>
            <a:off x="9448800" y="5486400"/>
            <a:ext cx="3429000" cy="495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42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SALON TOOLKIT</a:t>
            </a:r>
          </a:p>
        </p:txBody>
      </p:sp>
      <p:sp>
        <p:nvSpPr>
          <p:cNvPr id="18" name="product-body-2">
            <a:extLst>
              <a:ext uri="{FF2B5EF4-FFF2-40B4-BE49-F238E27FC236}">
                <ns2:creationId id="{686B6B06-6E42-404C-B127-F4D8A00D4958}"/>
              </a:ext>
            </a:extLst>
          </p:cNvPr>
          <p:cNvSpPr>
            <a:spLocks noGrp="1"/>
          </p:cNvSpPr>
          <p:nvPr/>
        </p:nvSpPr>
        <p:spPr>
          <a:xfrm>
            <a:off x="9448800" y="6191250"/>
            <a:ext cx="3238500" cy="1428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Weighted capes, sensory supports, scripts, signage, and service aids.</a:t>
            </a:r>
          </a:p>
        </p:txBody>
      </p:sp>
      <p:sp>
        <p:nvSpPr>
          <p:cNvPr id="19" name="">
            <a:extLst>
              <a:ext uri="{FF2B5EF4-FFF2-40B4-BE49-F238E27FC236}">
                <ns2:creationId id="{3AD0E88B-81DF-4C42-BFB7-8D3598668F04}"/>
              </a:ext>
            </a:extLst>
          </p:cNvPr>
          <p:cNvSpPr>
            <a:spLocks noGrp="1"/>
          </p:cNvSpPr>
          <p:nvPr/>
        </p:nvSpPr>
        <p:spPr>
          <a:xfrm>
            <a:off x="13716000" y="4191000"/>
            <a:ext cx="31242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0" name="product-num-3">
            <a:extLst>
              <a:ext uri="{FF2B5EF4-FFF2-40B4-BE49-F238E27FC236}">
                <ns2:creationId id="{D78CCFBB-0B6B-4619-9AE5-A05CEC74BD2E}"/>
              </a:ext>
            </a:extLst>
          </p:cNvPr>
          <p:cNvSpPr>
            <a:spLocks noGrp="1"/>
          </p:cNvSpPr>
          <p:nvPr/>
        </p:nvSpPr>
        <p:spPr>
          <a:xfrm>
            <a:off x="13735050" y="4629150"/>
            <a:ext cx="1143000" cy="5905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36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1" name="product-title-3">
            <a:extLst>
              <a:ext uri="{FF2B5EF4-FFF2-40B4-BE49-F238E27FC236}">
                <ns2:creationId id="{191BB244-2758-4D8A-83C5-7CAF1282761D}"/>
              </a:ext>
            </a:extLst>
          </p:cNvPr>
          <p:cNvSpPr>
            <a:spLocks noGrp="1"/>
          </p:cNvSpPr>
          <p:nvPr/>
        </p:nvSpPr>
        <p:spPr>
          <a:xfrm>
            <a:off x="13735050" y="5486400"/>
            <a:ext cx="3429000" cy="495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42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STYLIST DIRECTORY</a:t>
            </a:r>
          </a:p>
        </p:txBody>
      </p:sp>
      <p:sp>
        <p:nvSpPr>
          <p:cNvPr id="22" name="product-body-3">
            <a:extLst>
              <a:ext uri="{FF2B5EF4-FFF2-40B4-BE49-F238E27FC236}">
                <ns2:creationId id="{5CD59130-D408-4363-AA88-292400EC6659}"/>
              </a:ext>
            </a:extLst>
          </p:cNvPr>
          <p:cNvSpPr>
            <a:spLocks noGrp="1"/>
          </p:cNvSpPr>
          <p:nvPr/>
        </p:nvSpPr>
        <p:spPr>
          <a:xfrm>
            <a:off x="13735050" y="6191250"/>
            <a:ext cx="3238500" cy="1428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Searchable discovery for clients looking for care-first professionals.</a:t>
            </a:r>
          </a:p>
        </p:txBody>
      </p:sp>
      <p:sp>
        <p:nvSpPr>
          <p:cNvPr id="23" name="product-flywheel">
            <a:extLst>
              <a:ext uri="{FF2B5EF4-FFF2-40B4-BE49-F238E27FC236}">
                <ns2:creationId id="{72EC77F4-A3EF-49BD-B1C2-D7CAA5453360}"/>
              </a:ext>
            </a:extLst>
          </p:cNvPr>
          <p:cNvSpPr>
            <a:spLocks noGrp="1"/>
          </p:cNvSpPr>
          <p:nvPr/>
        </p:nvSpPr>
        <p:spPr>
          <a:xfrm>
            <a:off x="2286000" y="8629650"/>
            <a:ext cx="13716000" cy="495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ctr">
              <a:lnSpc>
                <a:spcPct val="108000"/>
              </a:lnSpc>
              <a:buNone/>
              <a:defRPr sz="2850" b="0" i="1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850" b="0" i="1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Certification → Membership → Toolkit → Directory → Brand / board partnerships</a:t>
            </a:r>
          </a:p>
        </p:txBody>
      </p:sp>
      <p:sp>
        <p:nvSpPr>
          <p:cNvPr id="24" name="">
            <a:extLst>
              <a:ext uri="{FF2B5EF4-FFF2-40B4-BE49-F238E27FC236}">
                <ns2:creationId id="{5B6421CE-1B12-4A4A-A066-2906F4A0F55E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5" name="footer-confidential">
            <a:extLst>
              <a:ext uri="{FF2B5EF4-FFF2-40B4-BE49-F238E27FC236}">
                <ns2:creationId id="{5F4984E9-D2E7-4A09-AA89-C7DC5D9F6CFE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26" name="footer-page">
            <a:extLst>
              <a:ext uri="{FF2B5EF4-FFF2-40B4-BE49-F238E27FC236}">
                <ns2:creationId id="{5279B5FA-F17D-4D9D-98D3-B53E563A6045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</p:spTree>
    <p:extLst>
      <p:ext uri="{BB962C8B-B14F-4D97-AF65-F5344CB8AC3E}">
        <ns3:creationId val="1980667449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2867DC-345D-4B35-9E00-32D026CE2B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sp>
        <p:nvSpPr>
          <p:cNvPr id="2" name="brand">
            <a:extLst>
              <a:ext uri="{FF2B5EF4-FFF2-40B4-BE49-F238E27FC236}">
                <ns2:creationId id="{DD6546A1-A231-4E3E-9D46-67DFCA7E6D9F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3034E54C-DF86-4C5D-8A44-A7A76CF29D6D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4" name="overline">
            <a:extLst>
              <a:ext uri="{FF2B5EF4-FFF2-40B4-BE49-F238E27FC236}">
                <ns2:creationId id="{AA9638A7-15A1-43AD-825E-2FF43E74561B}"/>
              </a:ext>
            </a:extLst>
          </p:cNvPr>
          <p:cNvSpPr>
            <a:spLocks noGrp="1"/>
          </p:cNvSpPr>
          <p:nvPr/>
        </p:nvSpPr>
        <p:spPr>
          <a:xfrm>
            <a:off x="876300" y="1524000"/>
            <a:ext cx="66675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— PROPRIETARY CURRICULUM</a:t>
            </a:r>
          </a:p>
        </p:txBody>
      </p:sp>
      <p:sp>
        <p:nvSpPr>
          <p:cNvPr id="5" name="method-title">
            <a:extLst>
              <a:ext uri="{FF2B5EF4-FFF2-40B4-BE49-F238E27FC236}">
                <ns2:creationId id="{D3C1D751-83EC-465F-8A07-F518CB2BC0DB}"/>
              </a:ext>
            </a:extLst>
          </p:cNvPr>
          <p:cNvSpPr>
            <a:spLocks noGrp="1"/>
          </p:cNvSpPr>
          <p:nvPr/>
        </p:nvSpPr>
        <p:spPr>
          <a:xfrm>
            <a:off x="876300" y="2190750"/>
            <a:ext cx="7239000" cy="1809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8000"/>
              </a:lnSpc>
              <a:buNone/>
              <a:defRPr sz="55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5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Two frameworks.</a:t>
            </a:r>
          </a:p>
          <a:p>
            <a:pPr algn="l">
              <a:lnSpc>
                <a:spcPct val="98000"/>
              </a:lnSpc>
              <a:buNone/>
              <a:defRPr sz="55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5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One standard of care.</a:t>
            </a:r>
          </a:p>
        </p:txBody>
      </p:sp>
      <p:sp>
        <p:nvSpPr>
          <p:cNvPr id="6" name="method-copy">
            <a:extLst>
              <a:ext uri="{FF2B5EF4-FFF2-40B4-BE49-F238E27FC236}">
                <ns2:creationId id="{F4CCC272-ED3C-4C8E-BF8E-CA3E3395D9F5}"/>
              </a:ext>
            </a:extLst>
          </p:cNvPr>
          <p:cNvSpPr>
            <a:spLocks noGrp="1"/>
          </p:cNvSpPr>
          <p:nvPr/>
        </p:nvSpPr>
        <p:spPr>
          <a:xfrm>
            <a:off x="9906000" y="2343150"/>
            <a:ext cx="6858000" cy="11430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2000"/>
              </a:lnSpc>
              <a:buNone/>
              <a:defRPr sz="202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202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The S.A.F.E. Method™ and C.H.A.I.R. Protocol™ give beauty professionals memorable, repeatable language for recognizing distress and responding within scope.</a:t>
            </a:r>
          </a:p>
        </p:txBody>
      </p:sp>
      <p:sp>
        <p:nvSpPr>
          <p:cNvPr id="7" name="safe-label">
            <a:extLst>
              <a:ext uri="{FF2B5EF4-FFF2-40B4-BE49-F238E27FC236}">
                <ns2:creationId id="{F6C8002B-7B42-4C7F-8D5F-4C78FD6FF50A}"/>
              </a:ext>
            </a:extLst>
          </p:cNvPr>
          <p:cNvSpPr>
            <a:spLocks noGrp="1"/>
          </p:cNvSpPr>
          <p:nvPr/>
        </p:nvSpPr>
        <p:spPr>
          <a:xfrm>
            <a:off x="876300" y="4819650"/>
            <a:ext cx="40005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S.A.F.E. METHOD™</a:t>
            </a:r>
          </a:p>
        </p:txBody>
      </p:sp>
      <p:sp>
        <p:nvSpPr>
          <p:cNvPr id="8" name="chair-label">
            <a:extLst>
              <a:ext uri="{FF2B5EF4-FFF2-40B4-BE49-F238E27FC236}">
                <ns2:creationId id="{C6328902-3C9B-4BA6-A593-710E1B1E053C}"/>
              </a:ext>
            </a:extLst>
          </p:cNvPr>
          <p:cNvSpPr>
            <a:spLocks noGrp="1"/>
          </p:cNvSpPr>
          <p:nvPr/>
        </p:nvSpPr>
        <p:spPr>
          <a:xfrm>
            <a:off x="9620250" y="4819650"/>
            <a:ext cx="43815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C.H.A.I.R. PROTOCOL™</a:t>
            </a:r>
          </a:p>
        </p:txBody>
      </p:sp>
      <p:sp>
        <p:nvSpPr>
          <p:cNvPr id="9" name="safe-letter-0">
            <a:extLst>
              <a:ext uri="{FF2B5EF4-FFF2-40B4-BE49-F238E27FC236}">
                <ns2:creationId id="{8D5EA93A-0741-43C6-A779-0755E498C690}"/>
              </a:ext>
            </a:extLst>
          </p:cNvPr>
          <p:cNvSpPr>
            <a:spLocks noGrp="1"/>
          </p:cNvSpPr>
          <p:nvPr/>
        </p:nvSpPr>
        <p:spPr>
          <a:xfrm>
            <a:off x="876300" y="542925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S</a:t>
            </a:r>
          </a:p>
        </p:txBody>
      </p:sp>
      <p:sp>
        <p:nvSpPr>
          <p:cNvPr id="10" name="safe-title-0">
            <a:extLst>
              <a:ext uri="{FF2B5EF4-FFF2-40B4-BE49-F238E27FC236}">
                <ns2:creationId id="{3BA0CF64-1C50-45CE-A769-75341BDB244C}"/>
              </a:ext>
            </a:extLst>
          </p:cNvPr>
          <p:cNvSpPr>
            <a:spLocks noGrp="1"/>
          </p:cNvSpPr>
          <p:nvPr/>
        </p:nvSpPr>
        <p:spPr>
          <a:xfrm>
            <a:off x="1638300" y="5486400"/>
            <a:ext cx="22860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SEE</a:t>
            </a:r>
          </a:p>
        </p:txBody>
      </p:sp>
      <p:sp>
        <p:nvSpPr>
          <p:cNvPr id="11" name="safe-body-0">
            <a:extLst>
              <a:ext uri="{FF2B5EF4-FFF2-40B4-BE49-F238E27FC236}">
                <ns2:creationId id="{A6FE5892-C02C-44AE-BA30-E41A5BCA97AA}"/>
              </a:ext>
            </a:extLst>
          </p:cNvPr>
          <p:cNvSpPr>
            <a:spLocks noGrp="1"/>
          </p:cNvSpPr>
          <p:nvPr/>
        </p:nvSpPr>
        <p:spPr>
          <a:xfrm>
            <a:off x="1638300" y="5791200"/>
            <a:ext cx="581025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Recognize signs of nervous system activation.</a:t>
            </a:r>
          </a:p>
        </p:txBody>
      </p:sp>
      <p:sp>
        <p:nvSpPr>
          <p:cNvPr id="12" name="safe-letter-1">
            <a:extLst>
              <a:ext uri="{FF2B5EF4-FFF2-40B4-BE49-F238E27FC236}">
                <ns2:creationId id="{F3608BB0-2ECC-4085-BC89-F2D5AA90CA6E}"/>
              </a:ext>
            </a:extLst>
          </p:cNvPr>
          <p:cNvSpPr>
            <a:spLocks noGrp="1"/>
          </p:cNvSpPr>
          <p:nvPr/>
        </p:nvSpPr>
        <p:spPr>
          <a:xfrm>
            <a:off x="876300" y="632460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A</a:t>
            </a:r>
          </a:p>
        </p:txBody>
      </p:sp>
      <p:sp>
        <p:nvSpPr>
          <p:cNvPr id="13" name="safe-title-1">
            <a:extLst>
              <a:ext uri="{FF2B5EF4-FFF2-40B4-BE49-F238E27FC236}">
                <ns2:creationId id="{C0057DBC-8FD1-4482-9C8F-0C450D8900E7}"/>
              </a:ext>
            </a:extLst>
          </p:cNvPr>
          <p:cNvSpPr>
            <a:spLocks noGrp="1"/>
          </p:cNvSpPr>
          <p:nvPr/>
        </p:nvSpPr>
        <p:spPr>
          <a:xfrm>
            <a:off x="1638300" y="6381750"/>
            <a:ext cx="22860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ADJUST</a:t>
            </a:r>
          </a:p>
        </p:txBody>
      </p:sp>
      <p:sp>
        <p:nvSpPr>
          <p:cNvPr id="14" name="safe-body-1">
            <a:extLst>
              <a:ext uri="{FF2B5EF4-FFF2-40B4-BE49-F238E27FC236}">
                <ns2:creationId id="{28C81E40-4CB0-4A7D-8B84-B1331356BE9F}"/>
              </a:ext>
            </a:extLst>
          </p:cNvPr>
          <p:cNvSpPr>
            <a:spLocks noGrp="1"/>
          </p:cNvSpPr>
          <p:nvPr/>
        </p:nvSpPr>
        <p:spPr>
          <a:xfrm>
            <a:off x="1638300" y="6686550"/>
            <a:ext cx="581025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Modify pace, tone, environment, and positioning.</a:t>
            </a:r>
          </a:p>
        </p:txBody>
      </p:sp>
      <p:sp>
        <p:nvSpPr>
          <p:cNvPr id="15" name="safe-letter-2">
            <a:extLst>
              <a:ext uri="{FF2B5EF4-FFF2-40B4-BE49-F238E27FC236}">
                <ns2:creationId id="{4960C148-679E-42BF-BB37-8D1D7FEF215C}"/>
              </a:ext>
            </a:extLst>
          </p:cNvPr>
          <p:cNvSpPr>
            <a:spLocks noGrp="1"/>
          </p:cNvSpPr>
          <p:nvPr/>
        </p:nvSpPr>
        <p:spPr>
          <a:xfrm>
            <a:off x="876300" y="721995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F</a:t>
            </a:r>
          </a:p>
        </p:txBody>
      </p:sp>
      <p:sp>
        <p:nvSpPr>
          <p:cNvPr id="16" name="safe-title-2">
            <a:extLst>
              <a:ext uri="{FF2B5EF4-FFF2-40B4-BE49-F238E27FC236}">
                <ns2:creationId id="{4EA1BC3C-EB2C-4DE2-986A-6610E96F4BD8}"/>
              </a:ext>
            </a:extLst>
          </p:cNvPr>
          <p:cNvSpPr>
            <a:spLocks noGrp="1"/>
          </p:cNvSpPr>
          <p:nvPr/>
        </p:nvSpPr>
        <p:spPr>
          <a:xfrm>
            <a:off x="1638300" y="7277100"/>
            <a:ext cx="22860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FACILITATE</a:t>
            </a:r>
          </a:p>
        </p:txBody>
      </p:sp>
      <p:sp>
        <p:nvSpPr>
          <p:cNvPr id="17" name="safe-body-2">
            <a:extLst>
              <a:ext uri="{FF2B5EF4-FFF2-40B4-BE49-F238E27FC236}">
                <ns2:creationId id="{2EDB06F7-D38E-4F0C-A23A-5EA73F4C40E1}"/>
              </a:ext>
            </a:extLst>
          </p:cNvPr>
          <p:cNvSpPr>
            <a:spLocks noGrp="1"/>
          </p:cNvSpPr>
          <p:nvPr/>
        </p:nvSpPr>
        <p:spPr>
          <a:xfrm>
            <a:off x="1638300" y="7581900"/>
            <a:ext cx="581025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Use grounding and predictability without acting as therapist.</a:t>
            </a:r>
          </a:p>
        </p:txBody>
      </p:sp>
      <p:sp>
        <p:nvSpPr>
          <p:cNvPr id="18" name="safe-letter-3">
            <a:extLst>
              <a:ext uri="{FF2B5EF4-FFF2-40B4-BE49-F238E27FC236}">
                <ns2:creationId id="{82DD73C1-70E7-4121-AC3E-A3FB44ACD0DD}"/>
              </a:ext>
            </a:extLst>
          </p:cNvPr>
          <p:cNvSpPr>
            <a:spLocks noGrp="1"/>
          </p:cNvSpPr>
          <p:nvPr/>
        </p:nvSpPr>
        <p:spPr>
          <a:xfrm>
            <a:off x="876300" y="811530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3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E</a:t>
            </a:r>
          </a:p>
        </p:txBody>
      </p:sp>
      <p:sp>
        <p:nvSpPr>
          <p:cNvPr id="19" name="safe-title-3">
            <a:extLst>
              <a:ext uri="{FF2B5EF4-FFF2-40B4-BE49-F238E27FC236}">
                <ns2:creationId id="{E5097B56-4BFB-4813-A0C2-1FCD131F0042}"/>
              </a:ext>
            </a:extLst>
          </p:cNvPr>
          <p:cNvSpPr>
            <a:spLocks noGrp="1"/>
          </p:cNvSpPr>
          <p:nvPr/>
        </p:nvSpPr>
        <p:spPr>
          <a:xfrm>
            <a:off x="1638300" y="8172450"/>
            <a:ext cx="22860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EMPOWER</a:t>
            </a:r>
          </a:p>
        </p:txBody>
      </p:sp>
      <p:sp>
        <p:nvSpPr>
          <p:cNvPr id="20" name="safe-body-3">
            <a:extLst>
              <a:ext uri="{FF2B5EF4-FFF2-40B4-BE49-F238E27FC236}">
                <ns2:creationId id="{43CCC21A-832F-4C03-8958-B39EDB5B47A1}"/>
              </a:ext>
            </a:extLst>
          </p:cNvPr>
          <p:cNvSpPr>
            <a:spLocks noGrp="1"/>
          </p:cNvSpPr>
          <p:nvPr/>
        </p:nvSpPr>
        <p:spPr>
          <a:xfrm>
            <a:off x="1638300" y="8477250"/>
            <a:ext cx="581025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Return control through choice, consent, and pause points.</a:t>
            </a:r>
          </a:p>
        </p:txBody>
      </p:sp>
      <p:sp>
        <p:nvSpPr>
          <p:cNvPr id="21" name="chair-letter-0">
            <a:extLst>
              <a:ext uri="{FF2B5EF4-FFF2-40B4-BE49-F238E27FC236}">
                <ns2:creationId id="{DC4E5065-55FF-45FE-BDA7-7AED1E3AB631}"/>
              </a:ext>
            </a:extLst>
          </p:cNvPr>
          <p:cNvSpPr>
            <a:spLocks noGrp="1"/>
          </p:cNvSpPr>
          <p:nvPr/>
        </p:nvSpPr>
        <p:spPr>
          <a:xfrm>
            <a:off x="9620250" y="542925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C</a:t>
            </a:r>
          </a:p>
        </p:txBody>
      </p:sp>
      <p:sp>
        <p:nvSpPr>
          <p:cNvPr id="22" name="chair-title-0">
            <a:extLst>
              <a:ext uri="{FF2B5EF4-FFF2-40B4-BE49-F238E27FC236}">
                <ns2:creationId id="{DCACCBCA-863C-4930-AC9D-18F8C82E79CA}"/>
              </a:ext>
            </a:extLst>
          </p:cNvPr>
          <p:cNvSpPr>
            <a:spLocks noGrp="1"/>
          </p:cNvSpPr>
          <p:nvPr/>
        </p:nvSpPr>
        <p:spPr>
          <a:xfrm>
            <a:off x="10363200" y="5486400"/>
            <a:ext cx="2381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CALM</a:t>
            </a:r>
          </a:p>
        </p:txBody>
      </p:sp>
      <p:sp>
        <p:nvSpPr>
          <p:cNvPr id="23" name="chair-body-0">
            <a:extLst>
              <a:ext uri="{FF2B5EF4-FFF2-40B4-BE49-F238E27FC236}">
                <ns2:creationId id="{868679E2-1D2E-47D6-A5ED-12BF31C53A8F}"/>
              </a:ext>
            </a:extLst>
          </p:cNvPr>
          <p:cNvSpPr>
            <a:spLocks noGrp="1"/>
          </p:cNvSpPr>
          <p:nvPr/>
        </p:nvSpPr>
        <p:spPr>
          <a:xfrm>
            <a:off x="10363200" y="5791200"/>
            <a:ext cx="619125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Reduce stimulation and slow the service rhythm.</a:t>
            </a:r>
          </a:p>
        </p:txBody>
      </p:sp>
      <p:sp>
        <p:nvSpPr>
          <p:cNvPr id="24" name="chair-letter-1">
            <a:extLst>
              <a:ext uri="{FF2B5EF4-FFF2-40B4-BE49-F238E27FC236}">
                <ns2:creationId id="{55629391-8033-4983-A715-C00479CEB7D6}"/>
              </a:ext>
            </a:extLst>
          </p:cNvPr>
          <p:cNvSpPr>
            <a:spLocks noGrp="1"/>
          </p:cNvSpPr>
          <p:nvPr/>
        </p:nvSpPr>
        <p:spPr>
          <a:xfrm>
            <a:off x="9620250" y="615315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H</a:t>
            </a:r>
          </a:p>
        </p:txBody>
      </p:sp>
      <p:sp>
        <p:nvSpPr>
          <p:cNvPr id="25" name="chair-title-1">
            <a:extLst>
              <a:ext uri="{FF2B5EF4-FFF2-40B4-BE49-F238E27FC236}">
                <ns2:creationId id="{A3932C88-5B73-438F-8D6E-860078B39854}"/>
              </a:ext>
            </a:extLst>
          </p:cNvPr>
          <p:cNvSpPr>
            <a:spLocks noGrp="1"/>
          </p:cNvSpPr>
          <p:nvPr/>
        </p:nvSpPr>
        <p:spPr>
          <a:xfrm>
            <a:off x="10363200" y="6191250"/>
            <a:ext cx="2381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HOLD SPACE</a:t>
            </a:r>
          </a:p>
        </p:txBody>
      </p:sp>
      <p:sp>
        <p:nvSpPr>
          <p:cNvPr id="26" name="chair-body-1">
            <a:extLst>
              <a:ext uri="{FF2B5EF4-FFF2-40B4-BE49-F238E27FC236}">
                <ns2:creationId id="{5057AF69-A62E-4EEA-AADA-0E43D19BF7D9}"/>
              </a:ext>
            </a:extLst>
          </p:cNvPr>
          <p:cNvSpPr>
            <a:spLocks noGrp="1"/>
          </p:cNvSpPr>
          <p:nvPr/>
        </p:nvSpPr>
        <p:spPr>
          <a:xfrm>
            <a:off x="10363200" y="6515100"/>
            <a:ext cx="619125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Stay grounded, present, and non-reactive.</a:t>
            </a:r>
          </a:p>
        </p:txBody>
      </p:sp>
      <p:sp>
        <p:nvSpPr>
          <p:cNvPr id="27" name="chair-letter-2">
            <a:extLst>
              <a:ext uri="{FF2B5EF4-FFF2-40B4-BE49-F238E27FC236}">
                <ns2:creationId id="{B590B819-F8FB-49A0-A04D-54E92DF5EB92}"/>
              </a:ext>
            </a:extLst>
          </p:cNvPr>
          <p:cNvSpPr>
            <a:spLocks noGrp="1"/>
          </p:cNvSpPr>
          <p:nvPr/>
        </p:nvSpPr>
        <p:spPr>
          <a:xfrm>
            <a:off x="9620250" y="685800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A</a:t>
            </a:r>
          </a:p>
        </p:txBody>
      </p:sp>
      <p:sp>
        <p:nvSpPr>
          <p:cNvPr id="28" name="chair-title-2">
            <a:extLst>
              <a:ext uri="{FF2B5EF4-FFF2-40B4-BE49-F238E27FC236}">
                <ns2:creationId id="{F27ED9FF-7FE8-46FA-92E2-E196263CA371}"/>
              </a:ext>
            </a:extLst>
          </p:cNvPr>
          <p:cNvSpPr>
            <a:spLocks noGrp="1"/>
          </p:cNvSpPr>
          <p:nvPr/>
        </p:nvSpPr>
        <p:spPr>
          <a:xfrm>
            <a:off x="10363200" y="6915150"/>
            <a:ext cx="2381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ACKNOWLEDGE</a:t>
            </a:r>
          </a:p>
        </p:txBody>
      </p:sp>
      <p:sp>
        <p:nvSpPr>
          <p:cNvPr id="29" name="chair-body-2">
            <a:extLst>
              <a:ext uri="{FF2B5EF4-FFF2-40B4-BE49-F238E27FC236}">
                <ns2:creationId id="{03A668B6-B76E-4EE5-9DFE-C1A553F40FB0}"/>
              </a:ext>
            </a:extLst>
          </p:cNvPr>
          <p:cNvSpPr>
            <a:spLocks noGrp="1"/>
          </p:cNvSpPr>
          <p:nvPr/>
        </p:nvSpPr>
        <p:spPr>
          <a:xfrm>
            <a:off x="10363200" y="7219950"/>
            <a:ext cx="619125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Validate without judgment or over-explaining.</a:t>
            </a:r>
          </a:p>
        </p:txBody>
      </p:sp>
      <p:sp>
        <p:nvSpPr>
          <p:cNvPr id="30" name="chair-letter-3">
            <a:extLst>
              <a:ext uri="{FF2B5EF4-FFF2-40B4-BE49-F238E27FC236}">
                <ns2:creationId id="{108F8CE9-C8EA-4EC4-BDE3-D67DADB19062}"/>
              </a:ext>
            </a:extLst>
          </p:cNvPr>
          <p:cNvSpPr>
            <a:spLocks noGrp="1"/>
          </p:cNvSpPr>
          <p:nvPr/>
        </p:nvSpPr>
        <p:spPr>
          <a:xfrm>
            <a:off x="9620250" y="758190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I</a:t>
            </a:r>
          </a:p>
        </p:txBody>
      </p:sp>
      <p:sp>
        <p:nvSpPr>
          <p:cNvPr id="31" name="chair-title-3">
            <a:extLst>
              <a:ext uri="{FF2B5EF4-FFF2-40B4-BE49-F238E27FC236}">
                <ns2:creationId id="{387C71D0-1B74-45D0-8679-E72EC709077B}"/>
              </a:ext>
            </a:extLst>
          </p:cNvPr>
          <p:cNvSpPr>
            <a:spLocks noGrp="1"/>
          </p:cNvSpPr>
          <p:nvPr/>
        </p:nvSpPr>
        <p:spPr>
          <a:xfrm>
            <a:off x="10363200" y="7620000"/>
            <a:ext cx="2381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INVITE CHOICE</a:t>
            </a:r>
          </a:p>
        </p:txBody>
      </p:sp>
      <p:sp>
        <p:nvSpPr>
          <p:cNvPr id="32" name="chair-body-3">
            <a:extLst>
              <a:ext uri="{FF2B5EF4-FFF2-40B4-BE49-F238E27FC236}">
                <ns2:creationId id="{384A1F08-FDEB-4AE5-BD59-607F04C8433D}"/>
              </a:ext>
            </a:extLst>
          </p:cNvPr>
          <p:cNvSpPr>
            <a:spLocks noGrp="1"/>
          </p:cNvSpPr>
          <p:nvPr/>
        </p:nvSpPr>
        <p:spPr>
          <a:xfrm>
            <a:off x="10363200" y="7943850"/>
            <a:ext cx="619125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Offer options that restore control.</a:t>
            </a:r>
          </a:p>
        </p:txBody>
      </p:sp>
      <p:sp>
        <p:nvSpPr>
          <p:cNvPr id="33" name="chair-letter-4">
            <a:extLst>
              <a:ext uri="{FF2B5EF4-FFF2-40B4-BE49-F238E27FC236}">
                <ns2:creationId id="{0A391177-3560-4218-9F78-0A913F49E020}"/>
              </a:ext>
            </a:extLst>
          </p:cNvPr>
          <p:cNvSpPr>
            <a:spLocks noGrp="1"/>
          </p:cNvSpPr>
          <p:nvPr/>
        </p:nvSpPr>
        <p:spPr>
          <a:xfrm>
            <a:off x="9620250" y="8286750"/>
            <a:ext cx="590550" cy="514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315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R</a:t>
            </a:r>
          </a:p>
        </p:txBody>
      </p:sp>
      <p:sp>
        <p:nvSpPr>
          <p:cNvPr id="34" name="chair-title-4">
            <a:extLst>
              <a:ext uri="{FF2B5EF4-FFF2-40B4-BE49-F238E27FC236}">
                <ns2:creationId id="{5BC29E83-B7CD-4A84-AAE5-EB563F77B83D}"/>
              </a:ext>
            </a:extLst>
          </p:cNvPr>
          <p:cNvSpPr>
            <a:spLocks noGrp="1"/>
          </p:cNvSpPr>
          <p:nvPr/>
        </p:nvSpPr>
        <p:spPr>
          <a:xfrm>
            <a:off x="10363200" y="8343900"/>
            <a:ext cx="238125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RESTORE</a:t>
            </a:r>
          </a:p>
        </p:txBody>
      </p:sp>
      <p:sp>
        <p:nvSpPr>
          <p:cNvPr id="35" name="chair-body-4">
            <a:extLst>
              <a:ext uri="{FF2B5EF4-FFF2-40B4-BE49-F238E27FC236}">
                <ns2:creationId id="{610438D8-0109-4A53-81CD-0999DC1A3A34}"/>
              </a:ext>
            </a:extLst>
          </p:cNvPr>
          <p:cNvSpPr>
            <a:spLocks noGrp="1"/>
          </p:cNvSpPr>
          <p:nvPr/>
        </p:nvSpPr>
        <p:spPr>
          <a:xfrm>
            <a:off x="10363200" y="8648700"/>
            <a:ext cx="619125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Pause, ground, adjust, or refer when appropriate.</a:t>
            </a:r>
          </a:p>
        </p:txBody>
      </p:sp>
      <p:sp>
        <p:nvSpPr>
          <p:cNvPr id="36" name="">
            <a:extLst>
              <a:ext uri="{FF2B5EF4-FFF2-40B4-BE49-F238E27FC236}">
                <ns2:creationId id="{308AFE52-821B-4401-9A6C-19443A778F6F}"/>
              </a:ext>
            </a:extLst>
          </p:cNvPr>
          <p:cNvSpPr>
            <a:spLocks noGrp="1"/>
          </p:cNvSpPr>
          <p:nvPr/>
        </p:nvSpPr>
        <p:spPr>
          <a:xfrm>
            <a:off x="8763000" y="4800600"/>
            <a:ext cx="9525" cy="3886200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37" name="">
            <a:extLst>
              <a:ext uri="{FF2B5EF4-FFF2-40B4-BE49-F238E27FC236}">
                <ns2:creationId id="{FB369141-CB23-4923-84C1-ED99FF7862B8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38" name="footer-confidential">
            <a:extLst>
              <a:ext uri="{FF2B5EF4-FFF2-40B4-BE49-F238E27FC236}">
                <ns2:creationId id="{8D573207-62C1-440B-B607-3A5F36FE7DC2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39" name="footer-page">
            <a:extLst>
              <a:ext uri="{FF2B5EF4-FFF2-40B4-BE49-F238E27FC236}">
                <ns2:creationId id="{FE590002-410D-4E2B-B874-82F3D988B82E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</p:spTree>
    <p:extLst>
      <p:ext uri="{BB962C8B-B14F-4D97-AF65-F5344CB8AC3E}">
        <ns3:creationId val="316995347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700CF13-9789-4DB9-83A3-0B9B0B009E4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sp>
        <p:nvSpPr>
          <p:cNvPr id="2" name="brand">
            <a:extLst>
              <a:ext uri="{FF2B5EF4-FFF2-40B4-BE49-F238E27FC236}">
                <ns2:creationId id="{38493B8C-0460-438D-B6B5-456E1F5EA432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312203AD-4D43-4D31-8993-B1187B2C840D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  <p:sp>
        <p:nvSpPr>
          <p:cNvPr id="4" name="overline">
            <a:extLst>
              <a:ext uri="{FF2B5EF4-FFF2-40B4-BE49-F238E27FC236}">
                <ns2:creationId id="{E0495865-B0D6-4D80-ADC5-837C7B521492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7239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— CURRICULUM</a:t>
            </a:r>
          </a:p>
        </p:txBody>
      </p:sp>
      <p:sp>
        <p:nvSpPr>
          <p:cNvPr id="5" name="curr-title">
            <a:extLst>
              <a:ext uri="{FF2B5EF4-FFF2-40B4-BE49-F238E27FC236}">
                <ns2:creationId id="{DB59B953-C1B3-429F-B367-A41E089DF779}"/>
              </a:ext>
            </a:extLst>
          </p:cNvPr>
          <p:cNvSpPr>
            <a:spLocks noGrp="1"/>
          </p:cNvSpPr>
          <p:nvPr/>
        </p:nvSpPr>
        <p:spPr>
          <a:xfrm>
            <a:off x="876300" y="2095500"/>
            <a:ext cx="6858000" cy="16383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8000"/>
              </a:lnSpc>
              <a:buNone/>
              <a:defRPr sz="54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4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Six modules.</a:t>
            </a:r>
          </a:p>
          <a:p>
            <a:pPr algn="l">
              <a:lnSpc>
                <a:spcPct val="98000"/>
              </a:lnSpc>
              <a:buNone/>
              <a:defRPr sz="54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4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Practical by design.</a:t>
            </a:r>
          </a:p>
        </p:txBody>
      </p:sp>
      <p:sp>
        <p:nvSpPr>
          <p:cNvPr id="6" name="stat-~2.5">
            <a:extLst>
              <a:ext uri="{FF2B5EF4-FFF2-40B4-BE49-F238E27FC236}">
                <ns2:creationId id="{1AE4B0C3-979B-4436-8FDB-C34484B12DBD}"/>
              </a:ext>
            </a:extLst>
          </p:cNvPr>
          <p:cNvSpPr>
            <a:spLocks noGrp="1"/>
          </p:cNvSpPr>
          <p:nvPr/>
        </p:nvSpPr>
        <p:spPr>
          <a:xfrm>
            <a:off x="10096500" y="2095500"/>
            <a:ext cx="2952750" cy="895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48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48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~2.5</a:t>
            </a:r>
          </a:p>
        </p:txBody>
      </p:sp>
      <p:sp>
        <p:nvSpPr>
          <p:cNvPr id="7" name="stat-label-~2.5">
            <a:extLst>
              <a:ext uri="{FF2B5EF4-FFF2-40B4-BE49-F238E27FC236}">
                <ns2:creationId id="{C7AE3FE3-45EC-4D10-A3CF-0732580A779B}"/>
              </a:ext>
            </a:extLst>
          </p:cNvPr>
          <p:cNvSpPr>
            <a:spLocks noGrp="1"/>
          </p:cNvSpPr>
          <p:nvPr/>
        </p:nvSpPr>
        <p:spPr>
          <a:xfrm>
            <a:off x="10096500" y="3009900"/>
            <a:ext cx="3143250" cy="647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HOURS TOTAL</a:t>
            </a:r>
          </a:p>
        </p:txBody>
      </p:sp>
      <p:sp>
        <p:nvSpPr>
          <p:cNvPr id="8" name="stat-06">
            <a:extLst>
              <a:ext uri="{FF2B5EF4-FFF2-40B4-BE49-F238E27FC236}">
                <ns2:creationId id="{DB7D7EE8-D028-4ABA-AD05-C3DCBAAA2917}"/>
              </a:ext>
            </a:extLst>
          </p:cNvPr>
          <p:cNvSpPr>
            <a:spLocks noGrp="1"/>
          </p:cNvSpPr>
          <p:nvPr/>
        </p:nvSpPr>
        <p:spPr>
          <a:xfrm>
            <a:off x="13239750" y="2095500"/>
            <a:ext cx="2952750" cy="895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480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480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  <p:sp>
        <p:nvSpPr>
          <p:cNvPr id="9" name="stat-label-06">
            <a:extLst>
              <a:ext uri="{FF2B5EF4-FFF2-40B4-BE49-F238E27FC236}">
                <ns2:creationId id="{26F4FD90-7481-4FD4-9820-7C40927D9162}"/>
              </a:ext>
            </a:extLst>
          </p:cNvPr>
          <p:cNvSpPr>
            <a:spLocks noGrp="1"/>
          </p:cNvSpPr>
          <p:nvPr/>
        </p:nvSpPr>
        <p:spPr>
          <a:xfrm>
            <a:off x="13239750" y="3009900"/>
            <a:ext cx="3143250" cy="647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CORE MODULES</a:t>
            </a:r>
          </a:p>
        </p:txBody>
      </p:sp>
      <p:sp>
        <p:nvSpPr>
          <p:cNvPr id="10" name="item-num-01">
            <a:extLst>
              <a:ext uri="{FF2B5EF4-FFF2-40B4-BE49-F238E27FC236}">
                <ns2:creationId id="{88DD76CD-4477-4827-9527-E6C671C754FE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11" name="item-title-01">
            <a:extLst>
              <a:ext uri="{FF2B5EF4-FFF2-40B4-BE49-F238E27FC236}">
                <ns2:creationId id="{09ECA215-05F5-4027-8081-A85835BBE8EF}"/>
              </a:ext>
            </a:extLst>
          </p:cNvPr>
          <p:cNvSpPr>
            <a:spLocks noGrp="1"/>
          </p:cNvSpPr>
          <p:nvPr/>
        </p:nvSpPr>
        <p:spPr>
          <a:xfrm>
            <a:off x="1714500" y="480060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TRAUMA AWARENESS</a:t>
            </a:r>
          </a:p>
        </p:txBody>
      </p:sp>
      <p:sp>
        <p:nvSpPr>
          <p:cNvPr id="12" name="item-body-01">
            <a:extLst>
              <a:ext uri="{FF2B5EF4-FFF2-40B4-BE49-F238E27FC236}">
                <ns2:creationId id="{F164D8B1-5712-44F5-9B03-047FC85E0296}"/>
              </a:ext>
            </a:extLst>
          </p:cNvPr>
          <p:cNvSpPr>
            <a:spLocks noGrp="1"/>
          </p:cNvSpPr>
          <p:nvPr/>
        </p:nvSpPr>
        <p:spPr>
          <a:xfrm>
            <a:off x="1714500" y="516255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How trauma can show up in the salon and where scope begins.</a:t>
            </a:r>
          </a:p>
        </p:txBody>
      </p:sp>
      <p:sp>
        <p:nvSpPr>
          <p:cNvPr id="13" name="">
            <a:extLst>
              <a:ext uri="{FF2B5EF4-FFF2-40B4-BE49-F238E27FC236}">
                <ns2:creationId id="{05DA5E89-D0BB-4884-BE73-7F6603EE302B}"/>
              </a:ext>
            </a:extLst>
          </p:cNvPr>
          <p:cNvSpPr>
            <a:spLocks noGrp="1"/>
          </p:cNvSpPr>
          <p:nvPr/>
        </p:nvSpPr>
        <p:spPr>
          <a:xfrm>
            <a:off x="914400" y="44958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4" name="item-num-02">
            <a:extLst>
              <a:ext uri="{FF2B5EF4-FFF2-40B4-BE49-F238E27FC236}">
                <ns2:creationId id="{9D327556-5D0A-4ECA-B456-82BA95EEA354}"/>
              </a:ext>
            </a:extLst>
          </p:cNvPr>
          <p:cNvSpPr>
            <a:spLocks noGrp="1"/>
          </p:cNvSpPr>
          <p:nvPr/>
        </p:nvSpPr>
        <p:spPr>
          <a:xfrm>
            <a:off x="876300" y="61531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item-title-02">
            <a:extLst>
              <a:ext uri="{FF2B5EF4-FFF2-40B4-BE49-F238E27FC236}">
                <ns2:creationId id="{CB8A0C1A-898D-48C0-9E46-AD08E2A57093}"/>
              </a:ext>
            </a:extLst>
          </p:cNvPr>
          <p:cNvSpPr>
            <a:spLocks noGrp="1"/>
          </p:cNvSpPr>
          <p:nvPr/>
        </p:nvSpPr>
        <p:spPr>
          <a:xfrm>
            <a:off x="1714500" y="619125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READING THE CLIENT</a:t>
            </a:r>
          </a:p>
        </p:txBody>
      </p:sp>
      <p:sp>
        <p:nvSpPr>
          <p:cNvPr id="16" name="item-body-02">
            <a:extLst>
              <a:ext uri="{FF2B5EF4-FFF2-40B4-BE49-F238E27FC236}">
                <ns2:creationId id="{EAC5B0BC-37F4-478B-A076-8E933556207F}"/>
              </a:ext>
            </a:extLst>
          </p:cNvPr>
          <p:cNvSpPr>
            <a:spLocks noGrp="1"/>
          </p:cNvSpPr>
          <p:nvPr/>
        </p:nvSpPr>
        <p:spPr>
          <a:xfrm>
            <a:off x="1714500" y="655320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Body language, behavior shifts, and the Pause–Adjust–Proceed approach.</a:t>
            </a:r>
          </a:p>
        </p:txBody>
      </p:sp>
      <p:sp>
        <p:nvSpPr>
          <p:cNvPr id="17" name="">
            <a:extLst>
              <a:ext uri="{FF2B5EF4-FFF2-40B4-BE49-F238E27FC236}">
                <ns2:creationId id="{EFEB3D3D-5677-47C6-B290-FE8E279ED862}"/>
              </a:ext>
            </a:extLst>
          </p:cNvPr>
          <p:cNvSpPr>
            <a:spLocks noGrp="1"/>
          </p:cNvSpPr>
          <p:nvPr/>
        </p:nvSpPr>
        <p:spPr>
          <a:xfrm>
            <a:off x="914400" y="58674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8" name="item-num-03">
            <a:extLst>
              <a:ext uri="{FF2B5EF4-FFF2-40B4-BE49-F238E27FC236}">
                <ns2:creationId id="{565CB2CA-BAE7-4150-B150-C5AF19FF8A22}"/>
              </a:ext>
            </a:extLst>
          </p:cNvPr>
          <p:cNvSpPr>
            <a:spLocks noGrp="1"/>
          </p:cNvSpPr>
          <p:nvPr/>
        </p:nvSpPr>
        <p:spPr>
          <a:xfrm>
            <a:off x="876300" y="75438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9" name="item-title-03">
            <a:extLst>
              <a:ext uri="{FF2B5EF4-FFF2-40B4-BE49-F238E27FC236}">
                <ns2:creationId id="{8E1FD739-1181-4560-AF06-2094800AE985}"/>
              </a:ext>
            </a:extLst>
          </p:cNvPr>
          <p:cNvSpPr>
            <a:spLocks noGrp="1"/>
          </p:cNvSpPr>
          <p:nvPr/>
        </p:nvSpPr>
        <p:spPr>
          <a:xfrm>
            <a:off x="1714500" y="758190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COMMUNICATION &amp; CONSENT</a:t>
            </a:r>
          </a:p>
        </p:txBody>
      </p:sp>
      <p:sp>
        <p:nvSpPr>
          <p:cNvPr id="20" name="item-body-03">
            <a:extLst>
              <a:ext uri="{FF2B5EF4-FFF2-40B4-BE49-F238E27FC236}">
                <ns2:creationId id="{1F5C6C64-A799-4D80-9FE6-E87E53A44F04}"/>
              </a:ext>
            </a:extLst>
          </p:cNvPr>
          <p:cNvSpPr>
            <a:spLocks noGrp="1"/>
          </p:cNvSpPr>
          <p:nvPr/>
        </p:nvSpPr>
        <p:spPr>
          <a:xfrm>
            <a:off x="1714500" y="794385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Permission-based language and ongoing client choice.</a:t>
            </a:r>
          </a:p>
        </p:txBody>
      </p:sp>
      <p:sp>
        <p:nvSpPr>
          <p:cNvPr id="21" name="">
            <a:extLst>
              <a:ext uri="{FF2B5EF4-FFF2-40B4-BE49-F238E27FC236}">
                <ns2:creationId id="{6E58E015-1591-4C8C-84FF-370D3A84E04B}"/>
              </a:ext>
            </a:extLst>
          </p:cNvPr>
          <p:cNvSpPr>
            <a:spLocks noGrp="1"/>
          </p:cNvSpPr>
          <p:nvPr/>
        </p:nvSpPr>
        <p:spPr>
          <a:xfrm>
            <a:off x="914400" y="73152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2" name="item-num-04">
            <a:extLst>
              <a:ext uri="{FF2B5EF4-FFF2-40B4-BE49-F238E27FC236}">
                <ns2:creationId id="{A81BA383-4721-4BA2-A60E-B378D25619DE}"/>
              </a:ext>
            </a:extLst>
          </p:cNvPr>
          <p:cNvSpPr>
            <a:spLocks noGrp="1"/>
          </p:cNvSpPr>
          <p:nvPr/>
        </p:nvSpPr>
        <p:spPr>
          <a:xfrm>
            <a:off x="9525000" y="47625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3" name="item-title-04">
            <a:extLst>
              <a:ext uri="{FF2B5EF4-FFF2-40B4-BE49-F238E27FC236}">
                <ns2:creationId id="{0EF00BDA-07B4-487B-B062-31460B2A48A0}"/>
              </a:ext>
            </a:extLst>
          </p:cNvPr>
          <p:cNvSpPr>
            <a:spLocks noGrp="1"/>
          </p:cNvSpPr>
          <p:nvPr/>
        </p:nvSpPr>
        <p:spPr>
          <a:xfrm>
            <a:off x="10363200" y="480060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SENSORY SUPPORT</a:t>
            </a:r>
          </a:p>
        </p:txBody>
      </p:sp>
      <p:sp>
        <p:nvSpPr>
          <p:cNvPr id="24" name="item-body-04">
            <a:extLst>
              <a:ext uri="{FF2B5EF4-FFF2-40B4-BE49-F238E27FC236}">
                <ns2:creationId id="{F45A5BE1-C00F-4B81-87AB-41762F22DF95}"/>
              </a:ext>
            </a:extLst>
          </p:cNvPr>
          <p:cNvSpPr>
            <a:spLocks noGrp="1"/>
          </p:cNvSpPr>
          <p:nvPr/>
        </p:nvSpPr>
        <p:spPr>
          <a:xfrm>
            <a:off x="10363200" y="516255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Predictable steps and reduced input for sensitive clients.</a:t>
            </a:r>
          </a:p>
        </p:txBody>
      </p:sp>
      <p:sp>
        <p:nvSpPr>
          <p:cNvPr id="25" name="">
            <a:extLst>
              <a:ext uri="{FF2B5EF4-FFF2-40B4-BE49-F238E27FC236}">
                <ns2:creationId id="{5BAD194B-3635-4F8A-AFAA-59A3C7427E72}"/>
              </a:ext>
            </a:extLst>
          </p:cNvPr>
          <p:cNvSpPr>
            <a:spLocks noGrp="1"/>
          </p:cNvSpPr>
          <p:nvPr/>
        </p:nvSpPr>
        <p:spPr>
          <a:xfrm>
            <a:off x="9525000" y="44958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6" name="item-num-05">
            <a:extLst>
              <a:ext uri="{FF2B5EF4-FFF2-40B4-BE49-F238E27FC236}">
                <ns2:creationId id="{EA95F5D9-F2C6-4A6A-BA27-8CD12224D928}"/>
              </a:ext>
            </a:extLst>
          </p:cNvPr>
          <p:cNvSpPr>
            <a:spLocks noGrp="1"/>
          </p:cNvSpPr>
          <p:nvPr/>
        </p:nvSpPr>
        <p:spPr>
          <a:xfrm>
            <a:off x="9525000" y="615315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  <p:sp>
        <p:nvSpPr>
          <p:cNvPr id="27" name="item-title-05">
            <a:extLst>
              <a:ext uri="{FF2B5EF4-FFF2-40B4-BE49-F238E27FC236}">
                <ns2:creationId id="{CA5A8181-A853-4D82-B334-0B7CD0210F32}"/>
              </a:ext>
            </a:extLst>
          </p:cNvPr>
          <p:cNvSpPr>
            <a:spLocks noGrp="1"/>
          </p:cNvSpPr>
          <p:nvPr/>
        </p:nvSpPr>
        <p:spPr>
          <a:xfrm>
            <a:off x="10363200" y="619125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REGULATION TECHNIQUES</a:t>
            </a:r>
          </a:p>
        </p:txBody>
      </p:sp>
      <p:sp>
        <p:nvSpPr>
          <p:cNvPr id="28" name="item-body-05">
            <a:extLst>
              <a:ext uri="{FF2B5EF4-FFF2-40B4-BE49-F238E27FC236}">
                <ns2:creationId id="{727ABC44-EF6F-4AA1-B71F-A37BE74C0C47}"/>
              </a:ext>
            </a:extLst>
          </p:cNvPr>
          <p:cNvSpPr>
            <a:spLocks noGrp="1"/>
          </p:cNvSpPr>
          <p:nvPr/>
        </p:nvSpPr>
        <p:spPr>
          <a:xfrm>
            <a:off x="10363200" y="655320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Non-clinical breathing, grounding, and calming practices.</a:t>
            </a:r>
          </a:p>
        </p:txBody>
      </p:sp>
      <p:sp>
        <p:nvSpPr>
          <p:cNvPr id="29" name="">
            <a:extLst>
              <a:ext uri="{FF2B5EF4-FFF2-40B4-BE49-F238E27FC236}">
                <ns2:creationId id="{CEE80E03-5749-493D-8597-6FDD5D1C8FD9}"/>
              </a:ext>
            </a:extLst>
          </p:cNvPr>
          <p:cNvSpPr>
            <a:spLocks noGrp="1"/>
          </p:cNvSpPr>
          <p:nvPr/>
        </p:nvSpPr>
        <p:spPr>
          <a:xfrm>
            <a:off x="9525000" y="58674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30" name="item-num-06">
            <a:extLst>
              <a:ext uri="{FF2B5EF4-FFF2-40B4-BE49-F238E27FC236}">
                <ns2:creationId id="{9F5E62E3-2576-4BA0-A7FC-E94D5BF63507}"/>
              </a:ext>
            </a:extLst>
          </p:cNvPr>
          <p:cNvSpPr>
            <a:spLocks noGrp="1"/>
          </p:cNvSpPr>
          <p:nvPr/>
        </p:nvSpPr>
        <p:spPr>
          <a:xfrm>
            <a:off x="9525000" y="7543800"/>
            <a:ext cx="666750" cy="4381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  <p:sp>
        <p:nvSpPr>
          <p:cNvPr id="31" name="item-title-06">
            <a:extLst>
              <a:ext uri="{FF2B5EF4-FFF2-40B4-BE49-F238E27FC236}">
                <ns2:creationId id="{D8977269-4121-4BA4-B6A7-43F75990EF47}"/>
              </a:ext>
            </a:extLst>
          </p:cNvPr>
          <p:cNvSpPr>
            <a:spLocks noGrp="1"/>
          </p:cNvSpPr>
          <p:nvPr/>
        </p:nvSpPr>
        <p:spPr>
          <a:xfrm>
            <a:off x="10363200" y="7581900"/>
            <a:ext cx="6400800" cy="304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BOUNDARIES &amp; SAFETY</a:t>
            </a:r>
          </a:p>
        </p:txBody>
      </p:sp>
      <p:sp>
        <p:nvSpPr>
          <p:cNvPr id="32" name="item-body-06">
            <a:extLst>
              <a:ext uri="{FF2B5EF4-FFF2-40B4-BE49-F238E27FC236}">
                <ns2:creationId id="{665445DC-55DC-4FA5-AC31-0A321DA6F2D5}"/>
              </a:ext>
            </a:extLst>
          </p:cNvPr>
          <p:cNvSpPr>
            <a:spLocks noGrp="1"/>
          </p:cNvSpPr>
          <p:nvPr/>
        </p:nvSpPr>
        <p:spPr>
          <a:xfrm>
            <a:off x="10363200" y="7943850"/>
            <a:ext cx="6400800" cy="781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6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6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Referral language, self-care, and professional limits.</a:t>
            </a:r>
          </a:p>
        </p:txBody>
      </p:sp>
      <p:sp>
        <p:nvSpPr>
          <p:cNvPr id="33" name="">
            <a:extLst>
              <a:ext uri="{FF2B5EF4-FFF2-40B4-BE49-F238E27FC236}">
                <ns2:creationId id="{97CB79B9-A15A-4FAF-9BD6-7828F0487F4E}"/>
              </a:ext>
            </a:extLst>
          </p:cNvPr>
          <p:cNvSpPr>
            <a:spLocks noGrp="1"/>
          </p:cNvSpPr>
          <p:nvPr/>
        </p:nvSpPr>
        <p:spPr>
          <a:xfrm>
            <a:off x="9525000" y="7315200"/>
            <a:ext cx="7086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34" name="">
            <a:extLst>
              <a:ext uri="{FF2B5EF4-FFF2-40B4-BE49-F238E27FC236}">
                <ns2:creationId id="{F1FAE571-22A6-41D1-B0B2-49DCF97E3B6F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35" name="footer-confidential">
            <a:extLst>
              <a:ext uri="{FF2B5EF4-FFF2-40B4-BE49-F238E27FC236}">
                <ns2:creationId id="{EB264162-3EE8-4720-825C-75D2811B36C2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36" name="footer-page">
            <a:extLst>
              <a:ext uri="{FF2B5EF4-FFF2-40B4-BE49-F238E27FC236}">
                <ns2:creationId id="{2FB96431-0047-4429-9BF1-9073157AC797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</p:spTree>
    <p:extLst>
      <p:ext uri="{BB962C8B-B14F-4D97-AF65-F5344CB8AC3E}">
        <ns3:creationId val="387356647"/>
      </p:ext>
    </p:extLst>
  </p:cSld>
</p:sld>
</file>

<file path=ppt/slides/slide7.xml><?xml version="1.0" encoding="utf-8"?>
<p:sld xmlns:a="http://schemas.openxmlformats.org/drawingml/2006/main" xmlns:ns2="http://schemas.microsoft.com/office/drawing/2014/main" xmlns:ns4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0308189-CE81-415C-B06C-078A0E25D40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pic>
        <p:nvPicPr>
          <p:cNvPr id="2" name=""/>
          <p:cNvPicPr>
            <a:picLocks noChangeAspect="1"/>
          </p:cNvPicPr>
          <p:nvPr/>
        </p:nvPicPr>
        <p:blipFill>
          <a:blip r:embed="Ref79c5ac8c9b4634"/>
          <a:srcRect l="20981" t="0" r="20981" b="0"/>
          <a:stretch>
            <a:fillRect l="0" t="0" r="0" b="0"/>
          </a:stretch>
        </p:blipFill>
        <p:spPr>
          <a:xfrm>
            <a:off x="9334500" y="0"/>
            <a:ext cx="8953500" cy="10287000"/>
          </a:xfrm>
          <a:prstGeom prst="rect">
            <a:avLst/>
          </a:prstGeom>
        </p:spPr>
      </p:pic>
      <p:sp>
        <p:nvSpPr>
          <p:cNvPr id="3" name="">
            <a:extLst>
              <a:ext uri="{FF2B5EF4-FFF2-40B4-BE49-F238E27FC236}">
                <ns2:creationId id="{BE83E59E-F825-4787-AFAB-CFA9FCDEC8D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0668000" cy="10287000"/>
          </a:xfrm>
          <a:prstGeom prst="rect">
            <a:avLst/>
          </a:prstGeom>
          <a:solidFill>
            <a:srgbClr val="1C1814"/>
          </a:solidFill>
        </p:spPr>
      </p:sp>
      <p:sp>
        <p:nvSpPr>
          <p:cNvPr id="4" name="brand">
            <a:extLst>
              <a:ext uri="{FF2B5EF4-FFF2-40B4-BE49-F238E27FC236}">
                <ns2:creationId id="{01E876CB-C0F2-4387-B756-F7A840BD64E6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5" name="page">
            <a:extLst>
              <a:ext uri="{FF2B5EF4-FFF2-40B4-BE49-F238E27FC236}">
                <ns2:creationId id="{7882D84C-33E5-488D-992B-4B50981F7867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  <p:sp>
        <p:nvSpPr>
          <p:cNvPr id="6" name="overline">
            <a:extLst>
              <a:ext uri="{FF2B5EF4-FFF2-40B4-BE49-F238E27FC236}">
                <ns2:creationId id="{619EABA5-6F83-4BE2-9686-F481175CDB7E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6858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— MARKET OPPORTUNITY</a:t>
            </a:r>
          </a:p>
        </p:txBody>
      </p:sp>
      <p:sp>
        <p:nvSpPr>
          <p:cNvPr id="7" name="market-title">
            <a:extLst>
              <a:ext uri="{FF2B5EF4-FFF2-40B4-BE49-F238E27FC236}">
                <ns2:creationId id="{816E914A-7E6A-466F-8286-69A69EEC391E}"/>
              </a:ext>
            </a:extLst>
          </p:cNvPr>
          <p:cNvSpPr>
            <a:spLocks noGrp="1"/>
          </p:cNvSpPr>
          <p:nvPr/>
        </p:nvSpPr>
        <p:spPr>
          <a:xfrm>
            <a:off x="876300" y="2095500"/>
            <a:ext cx="7810500" cy="15240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98000"/>
              </a:lnSpc>
              <a:buNone/>
              <a:defRPr sz="54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4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A trusted mark for a large licensed workforce.</a:t>
            </a:r>
          </a:p>
        </p:txBody>
      </p:sp>
      <p:sp>
        <p:nvSpPr>
          <p:cNvPr id="8" name="stat-1.9M+">
            <a:extLst>
              <a:ext uri="{FF2B5EF4-FFF2-40B4-BE49-F238E27FC236}">
                <ns2:creationId id="{4B8201C7-A854-4D08-82F5-2866917A110A}"/>
              </a:ext>
            </a:extLst>
          </p:cNvPr>
          <p:cNvSpPr>
            <a:spLocks noGrp="1"/>
          </p:cNvSpPr>
          <p:nvPr/>
        </p:nvSpPr>
        <p:spPr>
          <a:xfrm>
            <a:off x="876300" y="4438650"/>
            <a:ext cx="2952750" cy="895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1.9M+</a:t>
            </a:r>
          </a:p>
        </p:txBody>
      </p:sp>
      <p:sp>
        <p:nvSpPr>
          <p:cNvPr id="9" name="stat-label-1.9M+">
            <a:extLst>
              <a:ext uri="{FF2B5EF4-FFF2-40B4-BE49-F238E27FC236}">
                <ns2:creationId id="{E727F418-2CCF-4497-8654-498B690A1E8E}"/>
              </a:ext>
            </a:extLst>
          </p:cNvPr>
          <p:cNvSpPr>
            <a:spLocks noGrp="1"/>
          </p:cNvSpPr>
          <p:nvPr/>
        </p:nvSpPr>
        <p:spPr>
          <a:xfrm>
            <a:off x="876300" y="5353050"/>
            <a:ext cx="3143250" cy="647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LICENSED COSMETOLOGY PROFESSIONALS IN THE U.S.</a:t>
            </a:r>
          </a:p>
        </p:txBody>
      </p:sp>
      <p:sp>
        <p:nvSpPr>
          <p:cNvPr id="10" name="stat-575K+">
            <a:extLst>
              <a:ext uri="{FF2B5EF4-FFF2-40B4-BE49-F238E27FC236}">
                <ns2:creationId id="{33BD19F4-E51A-48BB-91BE-16E852AAB08C}"/>
              </a:ext>
            </a:extLst>
          </p:cNvPr>
          <p:cNvSpPr>
            <a:spLocks noGrp="1"/>
          </p:cNvSpPr>
          <p:nvPr/>
        </p:nvSpPr>
        <p:spPr>
          <a:xfrm>
            <a:off x="4476750" y="4438650"/>
            <a:ext cx="2952750" cy="895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575K+</a:t>
            </a:r>
          </a:p>
        </p:txBody>
      </p:sp>
      <p:sp>
        <p:nvSpPr>
          <p:cNvPr id="11" name="stat-label-575K+">
            <a:extLst>
              <a:ext uri="{FF2B5EF4-FFF2-40B4-BE49-F238E27FC236}">
                <ns2:creationId id="{34A81020-525B-4E12-AD10-F276E0C7CC5B}"/>
              </a:ext>
            </a:extLst>
          </p:cNvPr>
          <p:cNvSpPr>
            <a:spLocks noGrp="1"/>
          </p:cNvSpPr>
          <p:nvPr/>
        </p:nvSpPr>
        <p:spPr>
          <a:xfrm>
            <a:off x="4476750" y="5353050"/>
            <a:ext cx="3143250" cy="647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ACTIVELY EMPLOYED COSMETOLOGISTS CITED IN SOURCE DECK</a:t>
            </a:r>
          </a:p>
        </p:txBody>
      </p:sp>
      <p:sp>
        <p:nvSpPr>
          <p:cNvPr id="12" name="stat-$99">
            <a:extLst>
              <a:ext uri="{FF2B5EF4-FFF2-40B4-BE49-F238E27FC236}">
                <ns2:creationId id="{2DE2D857-E1D9-4E39-A869-A783BEBCF3A8}"/>
              </a:ext>
            </a:extLst>
          </p:cNvPr>
          <p:cNvSpPr>
            <a:spLocks noGrp="1"/>
          </p:cNvSpPr>
          <p:nvPr/>
        </p:nvSpPr>
        <p:spPr>
          <a:xfrm>
            <a:off x="876300" y="6572250"/>
            <a:ext cx="2952750" cy="8953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defRPr>
            </a:pPr>
            <a:r>
              <a:rPr sz="4800" b="0" i="0">
                <a:solidFill>
                  <a:srgbClr val="CDB48A"/>
                </a:solidFill>
                <a:latin typeface="Georgia"/>
                <a:ea typeface="Georgia"/>
                <a:cs typeface="Georgia"/>
              </a:rPr>
              <a:t>$99</a:t>
            </a:r>
          </a:p>
        </p:txBody>
      </p:sp>
      <p:sp>
        <p:nvSpPr>
          <p:cNvPr id="13" name="stat-label-$99">
            <a:extLst>
              <a:ext uri="{FF2B5EF4-FFF2-40B4-BE49-F238E27FC236}">
                <ns2:creationId id="{42B60878-88A8-4481-A15B-F37F49544AF9}"/>
              </a:ext>
            </a:extLst>
          </p:cNvPr>
          <p:cNvSpPr>
            <a:spLocks noGrp="1"/>
          </p:cNvSpPr>
          <p:nvPr/>
        </p:nvSpPr>
        <p:spPr>
          <a:xfrm>
            <a:off x="876300" y="7486650"/>
            <a:ext cx="3143250" cy="647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18000"/>
              </a:lnSpc>
              <a:buNone/>
              <a:defRPr sz="1275" b="1" i="0">
                <a:solidFill>
                  <a:srgbClr val="FFFDF9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FFFDF9"/>
                </a:solidFill>
                <a:latin typeface="Aptos"/>
                <a:ea typeface="Aptos"/>
                <a:cs typeface="Aptos"/>
              </a:rPr>
              <a:t>ENTRY CERTIFICATION PRICE POINT</a:t>
            </a:r>
          </a:p>
        </p:txBody>
      </p:sp>
      <p:sp>
        <p:nvSpPr>
          <p:cNvPr id="14" name="market-note">
            <a:extLst>
              <a:ext uri="{FF2B5EF4-FFF2-40B4-BE49-F238E27FC236}">
                <ns2:creationId id="{3E60B2C9-D2F6-4C19-BBCF-5C637CEFA5DA}"/>
              </a:ext>
            </a:extLst>
          </p:cNvPr>
          <p:cNvSpPr>
            <a:spLocks noGrp="1"/>
          </p:cNvSpPr>
          <p:nvPr/>
        </p:nvSpPr>
        <p:spPr>
          <a:xfrm>
            <a:off x="4476750" y="6572250"/>
            <a:ext cx="4762500" cy="1600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9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9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At $99 per certification, the first market does not need mass adoption to become meaningful. Membership, toolkit, directory, and retail/brand licensing sit on top of the model.</a:t>
            </a:r>
          </a:p>
        </p:txBody>
      </p:sp>
      <p:sp>
        <p:nvSpPr>
          <p:cNvPr id="15" name="">
            <a:extLst>
              <a:ext uri="{FF2B5EF4-FFF2-40B4-BE49-F238E27FC236}">
                <ns2:creationId id="{E049B38A-04D8-4C49-80A5-2212B98E3FFD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16" name="footer-confidential">
            <a:extLst>
              <a:ext uri="{FF2B5EF4-FFF2-40B4-BE49-F238E27FC236}">
                <ns2:creationId id="{7A260F87-9F92-4B66-A665-C09AC30D8D80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17" name="footer-page">
            <a:extLst>
              <a:ext uri="{FF2B5EF4-FFF2-40B4-BE49-F238E27FC236}">
                <ns2:creationId id="{44F44179-48FA-44C7-9776-2F1D5B07C476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</p:spTree>
    <p:extLst>
      <p:ext uri="{BB962C8B-B14F-4D97-AF65-F5344CB8AC3E}">
        <ns4:creationId val="664831300"/>
      </p:ext>
    </p:extLst>
  </p:cSld>
</p:sld>
</file>

<file path=ppt/slides/slide8.xml><?xml version="1.0" encoding="utf-8"?>
<p:sld xmlns:a="http://schemas.openxmlformats.org/drawingml/2006/main" xmlns:c="http://schemas.openxmlformats.org/drawingml/2006/chart" xmlns:ns2="http://schemas.microsoft.com/office/drawing/2014/main" xmlns:ns5="http://schemas.microsoft.com/office/powerpoint/2010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58B5918C-E12A-493F-B334-2B6D2233C2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EDE6"/>
          </a:solidFill>
        </p:spPr>
      </p:sp>
      <p:sp>
        <p:nvSpPr>
          <p:cNvPr id="2" name="brand">
            <a:extLst>
              <a:ext uri="{FF2B5EF4-FFF2-40B4-BE49-F238E27FC236}">
                <ns2:creationId id="{513857F8-EAEB-43C5-8E98-7831F9460A49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FC75D111-86C5-41D1-8B28-7117D4CAC63A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  <p:sp>
        <p:nvSpPr>
          <p:cNvPr id="4" name="overline">
            <a:extLst>
              <a:ext uri="{FF2B5EF4-FFF2-40B4-BE49-F238E27FC236}">
                <ns2:creationId id="{1CE9FB66-50E6-4337-9CCE-820B9DC14662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72390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— REVENUE ARCHITECTURE</a:t>
            </a:r>
          </a:p>
        </p:txBody>
      </p:sp>
      <p:sp>
        <p:nvSpPr>
          <p:cNvPr id="5" name="rev-title">
            <a:extLst>
              <a:ext uri="{FF2B5EF4-FFF2-40B4-BE49-F238E27FC236}">
                <ns2:creationId id="{E078821E-603A-4C00-B248-A9F9E737071A}"/>
              </a:ext>
            </a:extLst>
          </p:cNvPr>
          <p:cNvSpPr>
            <a:spLocks noGrp="1"/>
          </p:cNvSpPr>
          <p:nvPr/>
        </p:nvSpPr>
        <p:spPr>
          <a:xfrm>
            <a:off x="876300" y="2152650"/>
            <a:ext cx="8953500" cy="13525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0000"/>
              </a:lnSpc>
              <a:buNone/>
              <a:defRPr sz="56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6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Certification creates the first transaction.</a:t>
            </a:r>
          </a:p>
          <a:p>
            <a:pPr algn="l">
              <a:lnSpc>
                <a:spcPct val="100000"/>
              </a:lnSpc>
              <a:buNone/>
              <a:defRPr sz="5600" b="0" i="0">
                <a:solidFill>
                  <a:srgbClr val="1C1814"/>
                </a:solidFill>
                <a:latin typeface="Georgia"/>
                <a:ea typeface="Georgia"/>
                <a:cs typeface="Georgia"/>
              </a:defRPr>
            </a:pPr>
            <a:r>
              <a:rPr sz="5600" b="0" i="0">
                <a:solidFill>
                  <a:srgbClr val="1C1814"/>
                </a:solidFill>
                <a:latin typeface="Georgia"/>
                <a:ea typeface="Georgia"/>
                <a:cs typeface="Georgia"/>
              </a:rPr>
              <a:t>Membership compounds it.</a:t>
            </a:r>
          </a:p>
        </p:txBody>
      </p:sp>
      <p:sp>
        <p:nvSpPr>
          <p:cNvPr id="6" name="rev-note">
            <a:extLst>
              <a:ext uri="{FF2B5EF4-FFF2-40B4-BE49-F238E27FC236}">
                <ns2:creationId id="{7BC7922D-147B-4EA2-803D-76B4CAB39CC4}"/>
              </a:ext>
            </a:extLst>
          </p:cNvPr>
          <p:cNvSpPr>
            <a:spLocks noGrp="1"/>
          </p:cNvSpPr>
          <p:nvPr/>
        </p:nvSpPr>
        <p:spPr>
          <a:xfrm>
            <a:off x="11144250" y="2266950"/>
            <a:ext cx="5524500" cy="8001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8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Original model examples at $19.50/month Chair Side™ membership.</a:t>
            </a:r>
          </a:p>
        </p:txBody>
      </p:sp>
      <p:graphicFrame>
        <p:nvGraphicFramePr>
          <p:cNvPr id="7" name="membership-chart"/>
          <p:cNvGraphicFramePr/>
          <p:nvPr/>
        </p:nvGraphicFramePr>
        <p:xfrm>
          <a:off x="876300" y="4629150"/>
          <a:ext cx="9715500" cy="3810000"/>
        </p:xfrm>
        <a:graphic>
          <a:graphicData uri="http://schemas.openxmlformats.org/drawingml/2006/chart">
            <c:chart r:id="R386e7d2882f14da8"/>
          </a:graphicData>
        </a:graphic>
      </p:graphicFrame>
      <p:sp>
        <p:nvSpPr>
          <p:cNvPr id="8" name="">
            <a:extLst>
              <a:ext uri="{FF2B5EF4-FFF2-40B4-BE49-F238E27FC236}">
                <ns2:creationId id="{98E19585-D558-4DF6-951F-7455EE13534D}"/>
              </a:ext>
            </a:extLst>
          </p:cNvPr>
          <p:cNvSpPr>
            <a:spLocks noGrp="1"/>
          </p:cNvSpPr>
          <p:nvPr/>
        </p:nvSpPr>
        <p:spPr>
          <a:xfrm>
            <a:off x="11811000" y="4267200"/>
            <a:ext cx="4800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9" name="rev-row-title-0">
            <a:extLst>
              <a:ext uri="{FF2B5EF4-FFF2-40B4-BE49-F238E27FC236}">
                <ns2:creationId id="{9F2A6289-E435-41A3-9F3B-5D0F3764D60A}"/>
              </a:ext>
            </a:extLst>
          </p:cNvPr>
          <p:cNvSpPr>
            <a:spLocks noGrp="1"/>
          </p:cNvSpPr>
          <p:nvPr/>
        </p:nvSpPr>
        <p:spPr>
          <a:xfrm>
            <a:off x="12001500" y="4533900"/>
            <a:ext cx="1809750" cy="266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COURSE</a:t>
            </a:r>
          </a:p>
        </p:txBody>
      </p:sp>
      <p:sp>
        <p:nvSpPr>
          <p:cNvPr id="10" name="rev-row-price-0">
            <a:extLst>
              <a:ext uri="{FF2B5EF4-FFF2-40B4-BE49-F238E27FC236}">
                <ns2:creationId id="{E0E243DE-5AFC-4897-95B3-0A16878CA65E}"/>
              </a:ext>
            </a:extLst>
          </p:cNvPr>
          <p:cNvSpPr>
            <a:spLocks noGrp="1"/>
          </p:cNvSpPr>
          <p:nvPr/>
        </p:nvSpPr>
        <p:spPr>
          <a:xfrm>
            <a:off x="14154150" y="4457700"/>
            <a:ext cx="209550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$99</a:t>
            </a:r>
          </a:p>
        </p:txBody>
      </p:sp>
      <p:sp>
        <p:nvSpPr>
          <p:cNvPr id="11" name="rev-row-body-0">
            <a:extLst>
              <a:ext uri="{FF2B5EF4-FFF2-40B4-BE49-F238E27FC236}">
                <ns2:creationId id="{635B3B38-F097-43AA-93AC-934E5DE5B35A}"/>
              </a:ext>
            </a:extLst>
          </p:cNvPr>
          <p:cNvSpPr>
            <a:spLocks noGrp="1"/>
          </p:cNvSpPr>
          <p:nvPr/>
        </p:nvSpPr>
        <p:spPr>
          <a:xfrm>
            <a:off x="12001500" y="4876800"/>
            <a:ext cx="49530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One-time certification revenue</a:t>
            </a:r>
          </a:p>
        </p:txBody>
      </p:sp>
      <p:sp>
        <p:nvSpPr>
          <p:cNvPr id="12" name="">
            <a:extLst>
              <a:ext uri="{FF2B5EF4-FFF2-40B4-BE49-F238E27FC236}">
                <ns2:creationId id="{5B73192B-6475-4E00-811B-0DF7E125BD15}"/>
              </a:ext>
            </a:extLst>
          </p:cNvPr>
          <p:cNvSpPr>
            <a:spLocks noGrp="1"/>
          </p:cNvSpPr>
          <p:nvPr/>
        </p:nvSpPr>
        <p:spPr>
          <a:xfrm>
            <a:off x="11811000" y="5257800"/>
            <a:ext cx="4800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3" name="rev-row-title-1">
            <a:extLst>
              <a:ext uri="{FF2B5EF4-FFF2-40B4-BE49-F238E27FC236}">
                <ns2:creationId id="{505EAF75-8562-4346-A269-D5360FC1D2DE}"/>
              </a:ext>
            </a:extLst>
          </p:cNvPr>
          <p:cNvSpPr>
            <a:spLocks noGrp="1"/>
          </p:cNvSpPr>
          <p:nvPr/>
        </p:nvSpPr>
        <p:spPr>
          <a:xfrm>
            <a:off x="12001500" y="5524500"/>
            <a:ext cx="1809750" cy="266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MEMBERSHIP</a:t>
            </a:r>
          </a:p>
        </p:txBody>
      </p:sp>
      <p:sp>
        <p:nvSpPr>
          <p:cNvPr id="14" name="rev-row-price-1">
            <a:extLst>
              <a:ext uri="{FF2B5EF4-FFF2-40B4-BE49-F238E27FC236}">
                <ns2:creationId id="{54E247A6-DC3C-45B9-934E-67A8C1B67320}"/>
              </a:ext>
            </a:extLst>
          </p:cNvPr>
          <p:cNvSpPr>
            <a:spLocks noGrp="1"/>
          </p:cNvSpPr>
          <p:nvPr/>
        </p:nvSpPr>
        <p:spPr>
          <a:xfrm>
            <a:off x="14154150" y="5448300"/>
            <a:ext cx="209550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$19.50/mo</a:t>
            </a:r>
          </a:p>
        </p:txBody>
      </p:sp>
      <p:sp>
        <p:nvSpPr>
          <p:cNvPr id="15" name="rev-row-body-1">
            <a:extLst>
              <a:ext uri="{FF2B5EF4-FFF2-40B4-BE49-F238E27FC236}">
                <ns2:creationId id="{77F1B80A-68EF-4315-9FDC-53E1BB2CC31C}"/>
              </a:ext>
            </a:extLst>
          </p:cNvPr>
          <p:cNvSpPr>
            <a:spLocks noGrp="1"/>
          </p:cNvSpPr>
          <p:nvPr/>
        </p:nvSpPr>
        <p:spPr>
          <a:xfrm>
            <a:off x="12001500" y="5867400"/>
            <a:ext cx="49530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Continuing practice and community</a:t>
            </a:r>
          </a:p>
        </p:txBody>
      </p:sp>
      <p:sp>
        <p:nvSpPr>
          <p:cNvPr id="16" name="">
            <a:extLst>
              <a:ext uri="{FF2B5EF4-FFF2-40B4-BE49-F238E27FC236}">
                <ns2:creationId id="{A4157F81-031A-4584-8328-8201DAA8861E}"/>
              </a:ext>
            </a:extLst>
          </p:cNvPr>
          <p:cNvSpPr>
            <a:spLocks noGrp="1"/>
          </p:cNvSpPr>
          <p:nvPr/>
        </p:nvSpPr>
        <p:spPr>
          <a:xfrm>
            <a:off x="11811000" y="6248400"/>
            <a:ext cx="4800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17" name="rev-row-title-2">
            <a:extLst>
              <a:ext uri="{FF2B5EF4-FFF2-40B4-BE49-F238E27FC236}">
                <ns2:creationId id="{7C5A0E00-2043-4D2C-B51F-B78508019EF3}"/>
              </a:ext>
            </a:extLst>
          </p:cNvPr>
          <p:cNvSpPr>
            <a:spLocks noGrp="1"/>
          </p:cNvSpPr>
          <p:nvPr/>
        </p:nvSpPr>
        <p:spPr>
          <a:xfrm>
            <a:off x="12001500" y="6515100"/>
            <a:ext cx="1809750" cy="266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TOOLKIT</a:t>
            </a:r>
          </a:p>
        </p:txBody>
      </p:sp>
      <p:sp>
        <p:nvSpPr>
          <p:cNvPr id="18" name="rev-row-price-2">
            <a:extLst>
              <a:ext uri="{FF2B5EF4-FFF2-40B4-BE49-F238E27FC236}">
                <ns2:creationId id="{9F9EA53F-49A0-4A8A-9FA0-2C4D343D4FA2}"/>
              </a:ext>
            </a:extLst>
          </p:cNvPr>
          <p:cNvSpPr>
            <a:spLocks noGrp="1"/>
          </p:cNvSpPr>
          <p:nvPr/>
        </p:nvSpPr>
        <p:spPr>
          <a:xfrm>
            <a:off x="14154150" y="6438900"/>
            <a:ext cx="209550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TBD</a:t>
            </a:r>
          </a:p>
        </p:txBody>
      </p:sp>
      <p:sp>
        <p:nvSpPr>
          <p:cNvPr id="19" name="rev-row-body-2">
            <a:extLst>
              <a:ext uri="{FF2B5EF4-FFF2-40B4-BE49-F238E27FC236}">
                <ns2:creationId id="{403D1C3A-8695-47C7-ACB1-7D8B12E8265C}"/>
              </a:ext>
            </a:extLst>
          </p:cNvPr>
          <p:cNvSpPr>
            <a:spLocks noGrp="1"/>
          </p:cNvSpPr>
          <p:nvPr/>
        </p:nvSpPr>
        <p:spPr>
          <a:xfrm>
            <a:off x="12001500" y="6858000"/>
            <a:ext cx="49530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High-intent upsell for certified salons</a:t>
            </a:r>
          </a:p>
        </p:txBody>
      </p:sp>
      <p:sp>
        <p:nvSpPr>
          <p:cNvPr id="20" name="">
            <a:extLst>
              <a:ext uri="{FF2B5EF4-FFF2-40B4-BE49-F238E27FC236}">
                <ns2:creationId id="{02798778-DAB2-4919-BB01-2AB5A7675E07}"/>
              </a:ext>
            </a:extLst>
          </p:cNvPr>
          <p:cNvSpPr>
            <a:spLocks noGrp="1"/>
          </p:cNvSpPr>
          <p:nvPr/>
        </p:nvSpPr>
        <p:spPr>
          <a:xfrm>
            <a:off x="11811000" y="7239000"/>
            <a:ext cx="48006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1" name="rev-row-title-3">
            <a:extLst>
              <a:ext uri="{FF2B5EF4-FFF2-40B4-BE49-F238E27FC236}">
                <ns2:creationId id="{02232D70-36BF-4493-A985-43793B1EE4C1}"/>
              </a:ext>
            </a:extLst>
          </p:cNvPr>
          <p:cNvSpPr>
            <a:spLocks noGrp="1"/>
          </p:cNvSpPr>
          <p:nvPr/>
        </p:nvSpPr>
        <p:spPr>
          <a:xfrm>
            <a:off x="12001500" y="7505700"/>
            <a:ext cx="1809750" cy="266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1C1814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1C1814"/>
                </a:solidFill>
                <a:latin typeface="Aptos"/>
                <a:ea typeface="Aptos"/>
                <a:cs typeface="Aptos"/>
              </a:rPr>
              <a:t>DIRECTORY</a:t>
            </a:r>
          </a:p>
        </p:txBody>
      </p:sp>
      <p:sp>
        <p:nvSpPr>
          <p:cNvPr id="22" name="rev-row-price-3">
            <a:extLst>
              <a:ext uri="{FF2B5EF4-FFF2-40B4-BE49-F238E27FC236}">
                <ns2:creationId id="{DA0DA09D-007F-4F23-A051-73C23579DF0F}"/>
              </a:ext>
            </a:extLst>
          </p:cNvPr>
          <p:cNvSpPr>
            <a:spLocks noGrp="1"/>
          </p:cNvSpPr>
          <p:nvPr/>
        </p:nvSpPr>
        <p:spPr>
          <a:xfrm>
            <a:off x="14154150" y="7429500"/>
            <a:ext cx="2095500" cy="4000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defRPr>
            </a:pPr>
            <a:r>
              <a:rPr sz="2550" b="0" i="0">
                <a:solidFill>
                  <a:srgbClr val="A6814E"/>
                </a:solidFill>
                <a:latin typeface="Georgia"/>
                <a:ea typeface="Georgia"/>
                <a:cs typeface="Georgia"/>
              </a:rPr>
              <a:t>Future</a:t>
            </a:r>
          </a:p>
        </p:txBody>
      </p:sp>
      <p:sp>
        <p:nvSpPr>
          <p:cNvPr id="23" name="rev-row-body-3">
            <a:extLst>
              <a:ext uri="{FF2B5EF4-FFF2-40B4-BE49-F238E27FC236}">
                <ns2:creationId id="{19CDB4B4-877E-4F5F-BED1-5870B30B1899}"/>
              </a:ext>
            </a:extLst>
          </p:cNvPr>
          <p:cNvSpPr>
            <a:spLocks noGrp="1"/>
          </p:cNvSpPr>
          <p:nvPr/>
        </p:nvSpPr>
        <p:spPr>
          <a:xfrm>
            <a:off x="12001500" y="7848600"/>
            <a:ext cx="4953000" cy="3238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50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50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Discovery, premium listings, booking upside</a:t>
            </a:r>
          </a:p>
        </p:txBody>
      </p:sp>
      <p:sp>
        <p:nvSpPr>
          <p:cNvPr id="24" name="">
            <a:extLst>
              <a:ext uri="{FF2B5EF4-FFF2-40B4-BE49-F238E27FC236}">
                <ns2:creationId id="{D3CE61C9-8C66-44FC-B712-B1334E6794F2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D8CBBB"/>
          </a:solidFill>
        </p:spPr>
      </p:sp>
      <p:sp>
        <p:nvSpPr>
          <p:cNvPr id="25" name="footer-confidential">
            <a:extLst>
              <a:ext uri="{FF2B5EF4-FFF2-40B4-BE49-F238E27FC236}">
                <ns2:creationId id="{5860F745-36D1-48C9-BFEA-36B86599C6DA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26" name="footer-page">
            <a:extLst>
              <a:ext uri="{FF2B5EF4-FFF2-40B4-BE49-F238E27FC236}">
                <ns2:creationId id="{D1EEA19B-CBB5-4A49-909C-CB3C1C715A2A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7B7168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7B7168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</p:spTree>
    <p:extLst>
      <p:ext uri="{BB962C8B-B14F-4D97-AF65-F5344CB8AC3E}">
        <ns5:creationId val="1401841093"/>
      </p:ext>
    </p:extLst>
  </p:cSld>
</p:sld>
</file>

<file path=ppt/slides/slide9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1B54BABD-4731-4F30-985F-18998CA6D9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C1814"/>
          </a:solidFill>
        </p:spPr>
      </p:sp>
      <p:sp>
        <p:nvSpPr>
          <p:cNvPr id="2" name="brand">
            <a:extLst>
              <a:ext uri="{FF2B5EF4-FFF2-40B4-BE49-F238E27FC236}">
                <ns2:creationId id="{2A70A518-EE18-43C9-9BB4-61F688696BE5}"/>
              </a:ext>
            </a:extLst>
          </p:cNvPr>
          <p:cNvSpPr>
            <a:spLocks noGrp="1"/>
          </p:cNvSpPr>
          <p:nvPr/>
        </p:nvSpPr>
        <p:spPr>
          <a:xfrm>
            <a:off x="876300" y="514350"/>
            <a:ext cx="4381500" cy="457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2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THE CARE CHAIR™</a:t>
            </a:r>
          </a:p>
        </p:txBody>
      </p:sp>
      <p:sp>
        <p:nvSpPr>
          <p:cNvPr id="3" name="page">
            <a:extLst>
              <a:ext uri="{FF2B5EF4-FFF2-40B4-BE49-F238E27FC236}">
                <ns2:creationId id="{CF118AD5-862D-4EB1-8246-C379CD158FAB}"/>
              </a:ext>
            </a:extLst>
          </p:cNvPr>
          <p:cNvSpPr>
            <a:spLocks noGrp="1"/>
          </p:cNvSpPr>
          <p:nvPr/>
        </p:nvSpPr>
        <p:spPr>
          <a:xfrm>
            <a:off x="16097250" y="552450"/>
            <a:ext cx="1333500" cy="2476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97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  <p:sp>
        <p:nvSpPr>
          <p:cNvPr id="4" name="overline">
            <a:extLst>
              <a:ext uri="{FF2B5EF4-FFF2-40B4-BE49-F238E27FC236}">
                <ns2:creationId id="{EBF25B2B-A6EE-4D40-AE53-AF3FE3DEDF02}"/>
              </a:ext>
            </a:extLst>
          </p:cNvPr>
          <p:cNvSpPr>
            <a:spLocks noGrp="1"/>
          </p:cNvSpPr>
          <p:nvPr/>
        </p:nvSpPr>
        <p:spPr>
          <a:xfrm>
            <a:off x="876300" y="1428750"/>
            <a:ext cx="6667500" cy="3429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350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— GO-TO-MARKET</a:t>
            </a:r>
          </a:p>
        </p:txBody>
      </p:sp>
      <p:sp>
        <p:nvSpPr>
          <p:cNvPr id="5" name="gtm-title">
            <a:extLst>
              <a:ext uri="{FF2B5EF4-FFF2-40B4-BE49-F238E27FC236}">
                <ns2:creationId id="{9107EB13-5FA4-48EF-B409-AAE343519619}"/>
              </a:ext>
            </a:extLst>
          </p:cNvPr>
          <p:cNvSpPr>
            <a:spLocks noGrp="1"/>
          </p:cNvSpPr>
          <p:nvPr/>
        </p:nvSpPr>
        <p:spPr>
          <a:xfrm>
            <a:off x="876300" y="2095500"/>
            <a:ext cx="8572500" cy="14097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0000"/>
              </a:lnSpc>
              <a:buNone/>
              <a:defRPr sz="510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510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Start where mandate and credibility can move fastest.</a:t>
            </a:r>
          </a:p>
        </p:txBody>
      </p:sp>
      <p:sp>
        <p:nvSpPr>
          <p:cNvPr id="6" name="gtm-copy">
            <a:extLst>
              <a:ext uri="{FF2B5EF4-FFF2-40B4-BE49-F238E27FC236}">
                <ns2:creationId id="{1397883B-2E1F-4866-8FD5-C43593EF98BA}"/>
              </a:ext>
            </a:extLst>
          </p:cNvPr>
          <p:cNvSpPr>
            <a:spLocks noGrp="1"/>
          </p:cNvSpPr>
          <p:nvPr/>
        </p:nvSpPr>
        <p:spPr>
          <a:xfrm>
            <a:off x="10287000" y="2324100"/>
            <a:ext cx="6191250" cy="10668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202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202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The original plan uses Nevada as the launch market, then expands through state boards, luxury beauty relationships, and adjacent service categories.</a:t>
            </a:r>
          </a:p>
        </p:txBody>
      </p:sp>
      <p:sp>
        <p:nvSpPr>
          <p:cNvPr id="7" name="">
            <a:extLst>
              <a:ext uri="{FF2B5EF4-FFF2-40B4-BE49-F238E27FC236}">
                <ns2:creationId id="{17C645BD-BF74-4B87-9E4C-C5DE0B7853C0}"/>
              </a:ext>
            </a:extLst>
          </p:cNvPr>
          <p:cNvSpPr>
            <a:spLocks noGrp="1"/>
          </p:cNvSpPr>
          <p:nvPr/>
        </p:nvSpPr>
        <p:spPr>
          <a:xfrm>
            <a:off x="1143000" y="4953000"/>
            <a:ext cx="4419600" cy="9525"/>
          </a:xfrm>
          <a:prstGeom prst="rect">
            <a:avLst/>
          </a:prstGeom>
          <a:solidFill>
            <a:srgbClr val="CDB48A"/>
          </a:solidFill>
        </p:spPr>
      </p:sp>
      <p:sp>
        <p:nvSpPr>
          <p:cNvPr id="8" name="gtm-year-0">
            <a:extLst>
              <a:ext uri="{FF2B5EF4-FFF2-40B4-BE49-F238E27FC236}">
                <ns2:creationId id="{8E99B7A7-CCD8-4942-A6FA-E34E1D1E66CC}"/>
              </a:ext>
            </a:extLst>
          </p:cNvPr>
          <p:cNvSpPr>
            <a:spLocks noGrp="1"/>
          </p:cNvSpPr>
          <p:nvPr/>
        </p:nvSpPr>
        <p:spPr>
          <a:xfrm>
            <a:off x="1143000" y="5410200"/>
            <a:ext cx="2857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YEAR 1</a:t>
            </a:r>
          </a:p>
        </p:txBody>
      </p:sp>
      <p:sp>
        <p:nvSpPr>
          <p:cNvPr id="9" name="gtm-title-0">
            <a:extLst>
              <a:ext uri="{FF2B5EF4-FFF2-40B4-BE49-F238E27FC236}">
                <ns2:creationId id="{580B331D-A0D0-4097-B2E0-B90E9C71031E}"/>
              </a:ext>
            </a:extLst>
          </p:cNvPr>
          <p:cNvSpPr>
            <a:spLocks noGrp="1"/>
          </p:cNvSpPr>
          <p:nvPr/>
        </p:nvSpPr>
        <p:spPr>
          <a:xfrm>
            <a:off x="1143000" y="5924550"/>
            <a:ext cx="4000500" cy="5524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Nevada launch</a:t>
            </a:r>
          </a:p>
        </p:txBody>
      </p:sp>
      <p:sp>
        <p:nvSpPr>
          <p:cNvPr id="10" name="gtm-body-0">
            <a:extLst>
              <a:ext uri="{FF2B5EF4-FFF2-40B4-BE49-F238E27FC236}">
                <ns2:creationId id="{56F76ADC-7078-4E93-A5CB-3ACAA2977FF9}"/>
              </a:ext>
            </a:extLst>
          </p:cNvPr>
          <p:cNvSpPr>
            <a:spLocks noGrp="1"/>
          </p:cNvSpPr>
          <p:nvPr/>
        </p:nvSpPr>
        <p:spPr>
          <a:xfrm>
            <a:off x="1143000" y="6724650"/>
            <a:ext cx="4095750" cy="1219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72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72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Introduce curriculum to the Nevada Cosmetology Board; pilot around a focused professional base.</a:t>
            </a:r>
          </a:p>
        </p:txBody>
      </p:sp>
      <p:sp>
        <p:nvSpPr>
          <p:cNvPr id="11" name="">
            <a:extLst>
              <a:ext uri="{FF2B5EF4-FFF2-40B4-BE49-F238E27FC236}">
                <ns2:creationId id="{35693930-51FE-4F19-BD08-EE034335B8A3}"/>
              </a:ext>
            </a:extLst>
          </p:cNvPr>
          <p:cNvSpPr>
            <a:spLocks noGrp="1"/>
          </p:cNvSpPr>
          <p:nvPr/>
        </p:nvSpPr>
        <p:spPr>
          <a:xfrm>
            <a:off x="6781800" y="4953000"/>
            <a:ext cx="44196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12" name="gtm-year-1">
            <a:extLst>
              <a:ext uri="{FF2B5EF4-FFF2-40B4-BE49-F238E27FC236}">
                <ns2:creationId id="{A539915C-C0A8-4CDA-B9CF-B19AF3C1A32F}"/>
              </a:ext>
            </a:extLst>
          </p:cNvPr>
          <p:cNvSpPr>
            <a:spLocks noGrp="1"/>
          </p:cNvSpPr>
          <p:nvPr/>
        </p:nvSpPr>
        <p:spPr>
          <a:xfrm>
            <a:off x="6762750" y="5410200"/>
            <a:ext cx="2857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YEARS 2–3</a:t>
            </a:r>
          </a:p>
        </p:txBody>
      </p:sp>
      <p:sp>
        <p:nvSpPr>
          <p:cNvPr id="13" name="gtm-title-1">
            <a:extLst>
              <a:ext uri="{FF2B5EF4-FFF2-40B4-BE49-F238E27FC236}">
                <ns2:creationId id="{ECF865E7-9BF8-4E1A-B41D-4BEE60E75263}"/>
              </a:ext>
            </a:extLst>
          </p:cNvPr>
          <p:cNvSpPr>
            <a:spLocks noGrp="1"/>
          </p:cNvSpPr>
          <p:nvPr/>
        </p:nvSpPr>
        <p:spPr>
          <a:xfrm>
            <a:off x="6762750" y="5924550"/>
            <a:ext cx="4000500" cy="5524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Multi-state + retail</a:t>
            </a:r>
          </a:p>
        </p:txBody>
      </p:sp>
      <p:sp>
        <p:nvSpPr>
          <p:cNvPr id="14" name="gtm-body-1">
            <a:extLst>
              <a:ext uri="{FF2B5EF4-FFF2-40B4-BE49-F238E27FC236}">
                <ns2:creationId id="{46A05A39-8747-4CAA-827F-08FECB54E1C0}"/>
              </a:ext>
            </a:extLst>
          </p:cNvPr>
          <p:cNvSpPr>
            <a:spLocks noGrp="1"/>
          </p:cNvSpPr>
          <p:nvPr/>
        </p:nvSpPr>
        <p:spPr>
          <a:xfrm>
            <a:off x="6762750" y="6724650"/>
            <a:ext cx="4095750" cy="1219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72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72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Scale into additional states; present finished product to luxury retail relationships; expand curriculum tracks.</a:t>
            </a:r>
          </a:p>
        </p:txBody>
      </p:sp>
      <p:sp>
        <p:nvSpPr>
          <p:cNvPr id="15" name="">
            <a:extLst>
              <a:ext uri="{FF2B5EF4-FFF2-40B4-BE49-F238E27FC236}">
                <ns2:creationId id="{D38A04B7-5CE1-48AD-97DC-B6B330F68BEC}"/>
              </a:ext>
            </a:extLst>
          </p:cNvPr>
          <p:cNvSpPr>
            <a:spLocks noGrp="1"/>
          </p:cNvSpPr>
          <p:nvPr/>
        </p:nvSpPr>
        <p:spPr>
          <a:xfrm>
            <a:off x="12420600" y="4953000"/>
            <a:ext cx="44196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16" name="gtm-year-2">
            <a:extLst>
              <a:ext uri="{FF2B5EF4-FFF2-40B4-BE49-F238E27FC236}">
                <ns2:creationId id="{EB3FB6EE-EB73-4B08-91DD-77399B33B28F}"/>
              </a:ext>
            </a:extLst>
          </p:cNvPr>
          <p:cNvSpPr>
            <a:spLocks noGrp="1"/>
          </p:cNvSpPr>
          <p:nvPr/>
        </p:nvSpPr>
        <p:spPr>
          <a:xfrm>
            <a:off x="12382500" y="5410200"/>
            <a:ext cx="2857500" cy="2857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275" b="1" i="0">
                <a:solidFill>
                  <a:srgbClr val="CDB48A"/>
                </a:solidFill>
                <a:latin typeface="Aptos"/>
                <a:ea typeface="Aptos"/>
                <a:cs typeface="Aptos"/>
              </a:defRPr>
            </a:pPr>
            <a:r>
              <a:rPr sz="1275" b="1" i="0">
                <a:solidFill>
                  <a:srgbClr val="CDB48A"/>
                </a:solidFill>
                <a:latin typeface="Aptos"/>
                <a:ea typeface="Aptos"/>
                <a:cs typeface="Aptos"/>
              </a:rPr>
              <a:t>YEARS 4–5</a:t>
            </a:r>
          </a:p>
        </p:txBody>
      </p:sp>
      <p:sp>
        <p:nvSpPr>
          <p:cNvPr id="17" name="gtm-title-2">
            <a:extLst>
              <a:ext uri="{FF2B5EF4-FFF2-40B4-BE49-F238E27FC236}">
                <ns2:creationId id="{DBF75A83-B177-44B8-95D2-47E64C68ADEE}"/>
              </a:ext>
            </a:extLst>
          </p:cNvPr>
          <p:cNvSpPr>
            <a:spLocks noGrp="1"/>
          </p:cNvSpPr>
          <p:nvPr/>
        </p:nvSpPr>
        <p:spPr>
          <a:xfrm>
            <a:off x="12382500" y="5924550"/>
            <a:ext cx="4000500" cy="55245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defRPr>
            </a:pPr>
            <a:r>
              <a:rPr sz="3450" b="0" i="0">
                <a:solidFill>
                  <a:srgbClr val="FFFDF9"/>
                </a:solidFill>
                <a:latin typeface="Georgia"/>
                <a:ea typeface="Georgia"/>
                <a:cs typeface="Georgia"/>
              </a:rPr>
              <a:t>National standard</a:t>
            </a:r>
          </a:p>
        </p:txBody>
      </p:sp>
      <p:sp>
        <p:nvSpPr>
          <p:cNvPr id="18" name="gtm-body-2">
            <a:extLst>
              <a:ext uri="{FF2B5EF4-FFF2-40B4-BE49-F238E27FC236}">
                <ns2:creationId id="{6400335A-DFF8-407B-9C27-CCE1A3CCA198}"/>
              </a:ext>
            </a:extLst>
          </p:cNvPr>
          <p:cNvSpPr>
            <a:spLocks noGrp="1"/>
          </p:cNvSpPr>
          <p:nvPr/>
        </p:nvSpPr>
        <p:spPr>
          <a:xfrm>
            <a:off x="12382500" y="6724650"/>
            <a:ext cx="4095750" cy="12192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20000"/>
              </a:lnSpc>
              <a:buNone/>
              <a:defRPr sz="1725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725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Pursue broader CE adoption, accreditation pathways, international licensing, and category ownership.</a:t>
            </a:r>
          </a:p>
        </p:txBody>
      </p:sp>
      <p:sp>
        <p:nvSpPr>
          <p:cNvPr id="19" name="">
            <a:extLst>
              <a:ext uri="{FF2B5EF4-FFF2-40B4-BE49-F238E27FC236}">
                <ns2:creationId id="{ED0E8AD8-F541-4895-BFCA-960FD9773CC2}"/>
              </a:ext>
            </a:extLst>
          </p:cNvPr>
          <p:cNvSpPr>
            <a:spLocks noGrp="1"/>
          </p:cNvSpPr>
          <p:nvPr/>
        </p:nvSpPr>
        <p:spPr>
          <a:xfrm>
            <a:off x="914400" y="9601200"/>
            <a:ext cx="16535400" cy="9525"/>
          </a:xfrm>
          <a:prstGeom prst="rect">
            <a:avLst/>
          </a:prstGeom>
          <a:solidFill>
            <a:srgbClr val="6F5A3E"/>
          </a:solidFill>
        </p:spPr>
      </p:sp>
      <p:sp>
        <p:nvSpPr>
          <p:cNvPr id="20" name="footer-confidential">
            <a:extLst>
              <a:ext uri="{FF2B5EF4-FFF2-40B4-BE49-F238E27FC236}">
                <ns2:creationId id="{3ED3C621-181D-4BEE-8226-0104477D5192}"/>
              </a:ext>
            </a:extLst>
          </p:cNvPr>
          <p:cNvSpPr>
            <a:spLocks noGrp="1"/>
          </p:cNvSpPr>
          <p:nvPr/>
        </p:nvSpPr>
        <p:spPr>
          <a:xfrm>
            <a:off x="876300" y="9791700"/>
            <a:ext cx="53340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l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Investment Opportunity · Confidential</a:t>
            </a:r>
          </a:p>
        </p:txBody>
      </p:sp>
      <p:sp>
        <p:nvSpPr>
          <p:cNvPr id="21" name="footer-page">
            <a:extLst>
              <a:ext uri="{FF2B5EF4-FFF2-40B4-BE49-F238E27FC236}">
                <ns2:creationId id="{C9068B47-DAF0-46B2-8F56-49C2679DD2E1}"/>
              </a:ext>
            </a:extLst>
          </p:cNvPr>
          <p:cNvSpPr>
            <a:spLocks noGrp="1"/>
          </p:cNvSpPr>
          <p:nvPr/>
        </p:nvSpPr>
        <p:spPr>
          <a:xfrm>
            <a:off x="16383000" y="9791700"/>
            <a:ext cx="1028700" cy="228600"/>
          </a:xfrm>
          <a:prstGeom prst="rect">
            <a:avLst/>
          </a:prstGeom>
        </p:spPr>
        <p:txBody>
          <a:bodyPr wrap="square" lIns="0" tIns="0" rIns="0" bIns="0" anchor="t"/>
          <a:lstStyle/>
          <a:p>
            <a:pPr algn="r">
              <a:lnSpc>
                <a:spcPct val="108000"/>
              </a:lnSpc>
              <a:buNone/>
              <a:defRPr sz="1050" b="0" i="0">
                <a:solidFill>
                  <a:srgbClr val="BEB2A5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BEB2A5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</p:spTree>
    <p:extLst>
      <p:ext uri="{BB962C8B-B14F-4D97-AF65-F5344CB8AC3E}">
        <ns3:creationId val="211840974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2026-04-29T04:04:25.8760000Z</dcterms:created>
  <dcterms:modified xsi:type="dcterms:W3CDTF">2026-04-29T04:04:25.8770000Z</dcterms:modified>
</coreProperties>
</file>